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78"/>
  </p:notesMasterIdLst>
  <p:sldIdLst>
    <p:sldId id="256" r:id="rId6"/>
    <p:sldId id="285" r:id="rId7"/>
    <p:sldId id="274" r:id="rId8"/>
    <p:sldId id="337" r:id="rId9"/>
    <p:sldId id="311" r:id="rId10"/>
    <p:sldId id="335" r:id="rId11"/>
    <p:sldId id="268" r:id="rId12"/>
    <p:sldId id="267" r:id="rId13"/>
    <p:sldId id="284" r:id="rId14"/>
    <p:sldId id="280" r:id="rId15"/>
    <p:sldId id="281" r:id="rId16"/>
    <p:sldId id="263" r:id="rId17"/>
    <p:sldId id="264" r:id="rId18"/>
    <p:sldId id="279" r:id="rId19"/>
    <p:sldId id="283" r:id="rId20"/>
    <p:sldId id="271" r:id="rId21"/>
    <p:sldId id="257" r:id="rId22"/>
    <p:sldId id="259" r:id="rId23"/>
    <p:sldId id="282" r:id="rId24"/>
    <p:sldId id="339" r:id="rId25"/>
    <p:sldId id="288" r:id="rId26"/>
    <p:sldId id="293" r:id="rId27"/>
    <p:sldId id="292" r:id="rId28"/>
    <p:sldId id="276" r:id="rId29"/>
    <p:sldId id="277" r:id="rId30"/>
    <p:sldId id="340" r:id="rId31"/>
    <p:sldId id="278" r:id="rId32"/>
    <p:sldId id="266" r:id="rId33"/>
    <p:sldId id="260" r:id="rId34"/>
    <p:sldId id="262" r:id="rId35"/>
    <p:sldId id="273" r:id="rId36"/>
    <p:sldId id="351" r:id="rId37"/>
    <p:sldId id="347" r:id="rId38"/>
    <p:sldId id="348" r:id="rId39"/>
    <p:sldId id="346" r:id="rId40"/>
    <p:sldId id="352" r:id="rId41"/>
    <p:sldId id="299" r:id="rId42"/>
    <p:sldId id="301" r:id="rId43"/>
    <p:sldId id="303" r:id="rId44"/>
    <p:sldId id="305" r:id="rId45"/>
    <p:sldId id="306" r:id="rId46"/>
    <p:sldId id="308" r:id="rId47"/>
    <p:sldId id="270" r:id="rId48"/>
    <p:sldId id="261" r:id="rId49"/>
    <p:sldId id="272" r:id="rId50"/>
    <p:sldId id="269" r:id="rId51"/>
    <p:sldId id="313" r:id="rId52"/>
    <p:sldId id="315" r:id="rId53"/>
    <p:sldId id="317" r:id="rId54"/>
    <p:sldId id="319" r:id="rId55"/>
    <p:sldId id="321" r:id="rId56"/>
    <p:sldId id="323" r:id="rId57"/>
    <p:sldId id="325" r:id="rId58"/>
    <p:sldId id="327" r:id="rId59"/>
    <p:sldId id="329" r:id="rId60"/>
    <p:sldId id="275" r:id="rId61"/>
    <p:sldId id="286" r:id="rId62"/>
    <p:sldId id="287" r:id="rId63"/>
    <p:sldId id="294" r:id="rId64"/>
    <p:sldId id="295" r:id="rId65"/>
    <p:sldId id="296" r:id="rId66"/>
    <p:sldId id="297" r:id="rId67"/>
    <p:sldId id="309" r:id="rId68"/>
    <p:sldId id="310" r:id="rId69"/>
    <p:sldId id="333" r:id="rId70"/>
    <p:sldId id="334" r:id="rId71"/>
    <p:sldId id="341" r:id="rId72"/>
    <p:sldId id="342" r:id="rId73"/>
    <p:sldId id="343" r:id="rId74"/>
    <p:sldId id="345" r:id="rId75"/>
    <p:sldId id="338" r:id="rId76"/>
    <p:sldId id="353"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694"/>
  </p:normalViewPr>
  <p:slideViewPr>
    <p:cSldViewPr>
      <p:cViewPr varScale="1">
        <p:scale>
          <a:sx n="121" d="100"/>
          <a:sy n="121" d="100"/>
        </p:scale>
        <p:origin x="2560"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42EB1-9976-8B4D-8E87-D66338020A4F}" type="datetimeFigureOut">
              <a:rPr lang="en-US" smtClean="0"/>
              <a:t>9/8/20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4CE38-8F5F-604D-A013-812D8FB67725}" type="slidenum">
              <a:rPr lang="en-US" smtClean="0"/>
              <a:t>‹#›</a:t>
            </a:fld>
            <a:endParaRPr lang="en-US"/>
          </a:p>
        </p:txBody>
      </p:sp>
    </p:spTree>
    <p:extLst>
      <p:ext uri="{BB962C8B-B14F-4D97-AF65-F5344CB8AC3E}">
        <p14:creationId xmlns:p14="http://schemas.microsoft.com/office/powerpoint/2010/main" val="215837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E4CE38-8F5F-604D-A013-812D8FB67725}" type="slidenum">
              <a:rPr lang="en-US" smtClean="0"/>
              <a:t>1</a:t>
            </a:fld>
            <a:endParaRPr lang="en-US"/>
          </a:p>
        </p:txBody>
      </p:sp>
    </p:spTree>
    <p:extLst>
      <p:ext uri="{BB962C8B-B14F-4D97-AF65-F5344CB8AC3E}">
        <p14:creationId xmlns:p14="http://schemas.microsoft.com/office/powerpoint/2010/main" val="486058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7452DB-8CA5-C14F-BB82-125D174EEC7B}"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742984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EEF054-983C-0342-B7DD-B91BD057E11B}"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161649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80A451-E257-8F43-993E-3E6816A9EF50}"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904909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D25F27F4-A703-2E4D-8AAF-DFCFA2364561}"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27276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3CC1FF0-1690-B948-8D2A-582A3E299904}"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22240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3A52E3DD-B526-9E41-8BF0-9C2F95A88F6C}"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212693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8A7EEF36-519F-A844-8253-ACD8F87C942F}"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07543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F5A5B960-CB87-8149-AF7D-8151B4E8E961}" type="datetime1">
              <a:rPr lang="en-US" smtClean="0">
                <a:solidFill>
                  <a:srgbClr val="000000"/>
                </a:solidFill>
              </a:rPr>
              <a:t>9/8/20</a:t>
            </a:fld>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90168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3C8C4471-89CE-F749-BE1A-8CA2B4BC0EC0}" type="datetime1">
              <a:rPr lang="en-US" smtClean="0">
                <a:solidFill>
                  <a:srgbClr val="000000"/>
                </a:solidFill>
              </a:rPr>
              <a:t>9/8/20</a:t>
            </a:fld>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892764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8892320D-B46D-2C40-8EA1-E0AC47B8733D}"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0624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8A53B3B-C226-BE42-B54E-F8B6823674EB}"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763714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BCDED5-B8C2-474A-B7A8-289C3E814B52}"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1862863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886DF76F-9041-684E-AAA4-6A302FFA92F0}"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5654549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C5A6557-1CA4-2640-97A8-405726C3427A}"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3759462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E84BF332-29D2-C44F-AE93-898CCC76D30B}"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783163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CF61B799-8516-904F-BF7C-BB8522E6D114}"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814054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65B42C8-BA2E-8740-8C52-D6DA7E0FBD53}"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505694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8B4DEDF9-37C9-1A45-BACC-F11370635497}"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129922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7B070E09-9765-E744-BA82-9B49ADA2C6DA}"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3543290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C1E90363-2333-AC42-998C-3B45F131FB6A}" type="datetime1">
              <a:rPr lang="en-US" smtClean="0">
                <a:solidFill>
                  <a:srgbClr val="000000"/>
                </a:solidFill>
              </a:rPr>
              <a:t>9/8/20</a:t>
            </a:fld>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6433787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2301FF3A-91F8-1D49-87C4-3298945A8C27}" type="datetime1">
              <a:rPr lang="en-US" smtClean="0">
                <a:solidFill>
                  <a:srgbClr val="000000"/>
                </a:solidFill>
              </a:rPr>
              <a:t>9/8/20</a:t>
            </a:fld>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59007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93CE5FF-4D3D-F64C-A3DB-95D7B88C06BA}"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655219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AC2E1C-1246-684F-BA12-0CCC2480AD92}"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31479218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A645AADF-1BC5-1C44-A298-67262A3B0186}"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721178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68614ED-434E-FB46-B581-DFDA97837AC2}"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0440846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BE75C15-69A5-644B-B3E3-14AE11288FA7}"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7393458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3BA973E-FD34-0F4D-9A76-4008F0C2E84E}"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221224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C32DBBE5-63C3-BE40-A2E5-5AC756F0F360}"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9031119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1B1422B-76A6-7F4B-B70E-14A00D80F8C2}"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1915656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D36914FC-4D2A-444E-BA76-4B419633EE22}"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2554864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33FF76C1-99A7-6841-BDDC-D136720367C3}"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4456141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B9DBC16A-0A23-404A-821C-88A4BE593A58}" type="datetime1">
              <a:rPr lang="en-US" smtClean="0">
                <a:solidFill>
                  <a:srgbClr val="000000"/>
                </a:solidFill>
              </a:rPr>
              <a:t>9/8/20</a:t>
            </a:fld>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060093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93B4CBA8-235C-B940-8552-E86B347DC637}" type="datetime1">
              <a:rPr lang="en-US" smtClean="0">
                <a:solidFill>
                  <a:srgbClr val="000000"/>
                </a:solidFill>
              </a:rPr>
              <a:t>9/8/20</a:t>
            </a:fld>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488473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14A5272-EDAE-A44E-8681-9D7354771C84}" type="datetime1">
              <a:rPr lang="en-US" smtClean="0"/>
              <a:t>9/8/20</a:t>
            </a:fld>
            <a:endParaRPr lang="en-US"/>
          </a:p>
        </p:txBody>
      </p:sp>
      <p:sp>
        <p:nvSpPr>
          <p:cNvPr id="6" name="Footer Placeholder 5"/>
          <p:cNvSpPr>
            <a:spLocks noGrp="1"/>
          </p:cNvSpPr>
          <p:nvPr>
            <p:ph type="ftr" sz="quarter" idx="11"/>
          </p:nvPr>
        </p:nvSpPr>
        <p:spPr/>
        <p:txBody>
          <a:bodyPr/>
          <a:lstStyle/>
          <a:p>
            <a:r>
              <a:rPr lang="en-US"/>
              <a:t>Advokatas Dr. Algimantas Šindeikis www.sindeikis.lt</a:t>
            </a:r>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41034226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351A3EE-B045-D844-840C-1CFD2028AD0A}"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5675502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8E3C651-5B47-E143-B1F6-8D796DB29286}"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4513009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BEB41874-44ED-D04D-9F45-75C2048B49A5}"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9812432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628CA4B-5BDF-9E49-96F8-F5779ACEFEAE}"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3962913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59FE82C-8A85-E947-8F1B-E68D0B37CC89}"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08676909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174CE3E2-0425-1340-8184-B868CC23C435}"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5984923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D6FD7DF-9975-CC41-8D44-46DC4F093F7E}"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079378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C713B3F-B43E-9B4F-B8F9-64F2B8BACB46}"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5199442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A94C1445-6792-5049-ADE9-9A1AC185A7E1}"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0499344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F061FD1-1D07-8B4A-84C7-0CF751051377}" type="datetime1">
              <a:rPr lang="en-US" smtClean="0">
                <a:solidFill>
                  <a:srgbClr val="000000"/>
                </a:solidFill>
              </a:rPr>
              <a:t>9/8/20</a:t>
            </a:fld>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494768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F4890A-46C3-3846-A66C-1DAD890B472D}" type="datetime1">
              <a:rPr lang="en-US" smtClean="0"/>
              <a:t>9/8/20</a:t>
            </a:fld>
            <a:endParaRPr lang="en-US"/>
          </a:p>
        </p:txBody>
      </p:sp>
      <p:sp>
        <p:nvSpPr>
          <p:cNvPr id="8" name="Footer Placeholder 7"/>
          <p:cNvSpPr>
            <a:spLocks noGrp="1"/>
          </p:cNvSpPr>
          <p:nvPr>
            <p:ph type="ftr" sz="quarter" idx="11"/>
          </p:nvPr>
        </p:nvSpPr>
        <p:spPr/>
        <p:txBody>
          <a:bodyPr/>
          <a:lstStyle/>
          <a:p>
            <a:r>
              <a:rPr lang="en-US"/>
              <a:t>Advokatas Dr. Algimantas Šindeikis www.sindeikis.lt</a:t>
            </a:r>
          </a:p>
        </p:txBody>
      </p:sp>
      <p:sp>
        <p:nvSpPr>
          <p:cNvPr id="9" name="Slide Number Placeholder 8"/>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275917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8BCC7CD9-B064-9640-936D-0A7AB9FD9AAA}" type="datetime1">
              <a:rPr lang="en-US" smtClean="0">
                <a:solidFill>
                  <a:srgbClr val="000000"/>
                </a:solidFill>
              </a:rPr>
              <a:t>9/8/20</a:t>
            </a:fld>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4346776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7C1D906-DF7F-BD4D-ACF2-AFD421CCBA87}"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6991428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D6586EE-C166-0141-A921-9247BF81EF07}"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07969715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719D2A63-4CC6-1A4C-81B5-5AAD0A4DEC24}" type="datetime1">
              <a:rPr lang="en-US" smtClean="0">
                <a:solidFill>
                  <a:srgbClr val="000000"/>
                </a:solidFill>
              </a:rPr>
              <a:t>9/8/20</a:t>
            </a:fld>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364281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2D5F00D6-A652-A744-8137-DA294DE4C361}"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819631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28B8EAF-6AA0-0949-B837-A159146FCB45}"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6909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122201-E217-274A-9020-D6AEC802BE00}" type="datetime1">
              <a:rPr lang="en-US" smtClean="0"/>
              <a:t>9/8/20</a:t>
            </a:fld>
            <a:endParaRPr lang="en-US"/>
          </a:p>
        </p:txBody>
      </p:sp>
      <p:sp>
        <p:nvSpPr>
          <p:cNvPr id="4" name="Footer Placeholder 3"/>
          <p:cNvSpPr>
            <a:spLocks noGrp="1"/>
          </p:cNvSpPr>
          <p:nvPr>
            <p:ph type="ftr" sz="quarter" idx="11"/>
          </p:nvPr>
        </p:nvSpPr>
        <p:spPr/>
        <p:txBody>
          <a:bodyPr/>
          <a:lstStyle/>
          <a:p>
            <a:r>
              <a:rPr lang="en-US"/>
              <a:t>Advokatas Dr. Algimantas Šindeikis www.sindeikis.lt</a:t>
            </a:r>
          </a:p>
        </p:txBody>
      </p:sp>
      <p:sp>
        <p:nvSpPr>
          <p:cNvPr id="5" name="Slide Number Placeholder 4"/>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865367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F67C5-838F-D04F-9F73-73D4173B8038}"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427054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2DF9CA-866C-7B4C-9A3C-C69FBDFA7CC4}" type="datetime1">
              <a:rPr lang="en-US" smtClean="0"/>
              <a:t>9/8/20</a:t>
            </a:fld>
            <a:endParaRPr lang="en-US"/>
          </a:p>
        </p:txBody>
      </p:sp>
      <p:sp>
        <p:nvSpPr>
          <p:cNvPr id="6" name="Footer Placeholder 5"/>
          <p:cNvSpPr>
            <a:spLocks noGrp="1"/>
          </p:cNvSpPr>
          <p:nvPr>
            <p:ph type="ftr" sz="quarter" idx="11"/>
          </p:nvPr>
        </p:nvSpPr>
        <p:spPr/>
        <p:txBody>
          <a:bodyPr/>
          <a:lstStyle/>
          <a:p>
            <a:r>
              <a:rPr lang="en-US"/>
              <a:t>Advokatas Dr. Algimantas Šindeikis www.sindeikis.lt</a:t>
            </a:r>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3859076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720C7B-44A6-4D4A-849E-684789D694BC}" type="datetime1">
              <a:rPr lang="en-US" smtClean="0"/>
              <a:t>9/8/20</a:t>
            </a:fld>
            <a:endParaRPr lang="en-US"/>
          </a:p>
        </p:txBody>
      </p:sp>
      <p:sp>
        <p:nvSpPr>
          <p:cNvPr id="6" name="Footer Placeholder 5"/>
          <p:cNvSpPr>
            <a:spLocks noGrp="1"/>
          </p:cNvSpPr>
          <p:nvPr>
            <p:ph type="ftr" sz="quarter" idx="11"/>
          </p:nvPr>
        </p:nvSpPr>
        <p:spPr/>
        <p:txBody>
          <a:bodyPr/>
          <a:lstStyle/>
          <a:p>
            <a:r>
              <a:rPr lang="en-US"/>
              <a:t>Advokatas Dr. Algimantas Šindeikis www.sindeikis.lt</a:t>
            </a:r>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2970060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E6C09-C3BE-EA40-9CFF-FD6FFC03B5BB}" type="datetime1">
              <a:rPr lang="en-US" smtClean="0"/>
              <a:t>9/8/20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Advokatas Dr. Algimantas Šindeikis www.sindeikis.lt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18E02-A230-43BD-BC37-117F6B53AA7C}" type="slidenum">
              <a:rPr lang="en-US" smtClean="0"/>
              <a:t>‹#›</a:t>
            </a:fld>
            <a:endParaRPr lang="en-US"/>
          </a:p>
        </p:txBody>
      </p:sp>
    </p:spTree>
    <p:extLst>
      <p:ext uri="{BB962C8B-B14F-4D97-AF65-F5344CB8AC3E}">
        <p14:creationId xmlns:p14="http://schemas.microsoft.com/office/powerpoint/2010/main" val="1045772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fld id="{C5C192EF-A677-D446-9252-310986144BAB}" type="datetime1">
              <a:rPr lang="en-US" smtClean="0">
                <a:solidFill>
                  <a:srgbClr val="000000"/>
                </a:solidFill>
              </a:rPr>
              <a:t>9/8/20</a:t>
            </a:fld>
            <a:endParaRPr lang="lt-L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solidFill>
                  <a:srgbClr val="000000"/>
                </a:solidFill>
              </a:rPr>
              <a:t>Advokatas Dr. Algimantas Šindeikis www.sindeikis.lt</a:t>
            </a:r>
            <a:endParaRPr lang="lt-L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a:solidFill>
                <a:srgbClr val="000000"/>
              </a:solidFill>
            </a:endParaRPr>
          </a:p>
        </p:txBody>
      </p:sp>
    </p:spTree>
    <p:extLst>
      <p:ext uri="{BB962C8B-B14F-4D97-AF65-F5344CB8AC3E}">
        <p14:creationId xmlns:p14="http://schemas.microsoft.com/office/powerpoint/2010/main" val="1416726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fld id="{4864FD20-E833-FA4E-91E7-46992B77531F}" type="datetime1">
              <a:rPr lang="en-US" smtClean="0">
                <a:solidFill>
                  <a:srgbClr val="000000"/>
                </a:solidFill>
              </a:rPr>
              <a:t>9/8/20</a:t>
            </a:fld>
            <a:endParaRPr lang="lt-L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solidFill>
                  <a:srgbClr val="000000"/>
                </a:solidFill>
              </a:rPr>
              <a:t>Advokatas Dr. Algimantas Šindeikis www.sindeikis.lt</a:t>
            </a:r>
            <a:endParaRPr lang="lt-L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a:solidFill>
                <a:srgbClr val="000000"/>
              </a:solidFill>
            </a:endParaRPr>
          </a:p>
        </p:txBody>
      </p:sp>
    </p:spTree>
    <p:extLst>
      <p:ext uri="{BB962C8B-B14F-4D97-AF65-F5344CB8AC3E}">
        <p14:creationId xmlns:p14="http://schemas.microsoft.com/office/powerpoint/2010/main" val="25559140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fld id="{85861E72-F8D4-A54E-AE38-084A0A69B78B}" type="datetime1">
              <a:rPr lang="en-US" smtClean="0">
                <a:solidFill>
                  <a:srgbClr val="000000"/>
                </a:solidFill>
              </a:rPr>
              <a:t>9/8/20</a:t>
            </a:fld>
            <a:endParaRPr lang="lt-L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solidFill>
                  <a:srgbClr val="000000"/>
                </a:solidFill>
              </a:rPr>
              <a:t>Advokatas Dr. Algimantas Šindeikis www.sindeikis.lt</a:t>
            </a:r>
            <a:endParaRPr lang="lt-L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a:solidFill>
                <a:srgbClr val="000000"/>
              </a:solidFill>
            </a:endParaRPr>
          </a:p>
        </p:txBody>
      </p:sp>
    </p:spTree>
    <p:extLst>
      <p:ext uri="{BB962C8B-B14F-4D97-AF65-F5344CB8AC3E}">
        <p14:creationId xmlns:p14="http://schemas.microsoft.com/office/powerpoint/2010/main" val="25760777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a:t>Spustelėkite ruošinio teksto stiliams keisti</a:t>
            </a:r>
          </a:p>
          <a:p>
            <a:pPr lvl="1"/>
            <a:r>
              <a:rPr lang="lt-LT"/>
              <a:t>Antras lygmuo</a:t>
            </a:r>
          </a:p>
          <a:p>
            <a:pPr lvl="2"/>
            <a:r>
              <a:rPr lang="lt-LT"/>
              <a:t>Trečias lygmuo</a:t>
            </a:r>
          </a:p>
          <a:p>
            <a:pPr lvl="3"/>
            <a:r>
              <a:rPr lang="lt-LT"/>
              <a:t>Ketvirtas lygmuo</a:t>
            </a:r>
          </a:p>
          <a:p>
            <a:pPr lvl="4"/>
            <a:r>
              <a:rPr lang="lt-LT"/>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fld id="{EE2CCA73-E46D-B347-B293-53065646B7AE}" type="datetime1">
              <a:rPr lang="en-US" smtClean="0">
                <a:solidFill>
                  <a:srgbClr val="000000"/>
                </a:solidFill>
              </a:rPr>
              <a:t>9/8/20</a:t>
            </a:fld>
            <a:endParaRPr lang="lt-L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solidFill>
                  <a:srgbClr val="000000"/>
                </a:solidFill>
              </a:rPr>
              <a:t>Advokatas Dr. Algimantas Šindeikis www.sindeikis.lt</a:t>
            </a:r>
            <a:endParaRPr lang="lt-L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a:solidFill>
                <a:srgbClr val="000000"/>
              </a:solidFill>
            </a:endParaRPr>
          </a:p>
        </p:txBody>
      </p:sp>
    </p:spTree>
    <p:extLst>
      <p:ext uri="{BB962C8B-B14F-4D97-AF65-F5344CB8AC3E}">
        <p14:creationId xmlns:p14="http://schemas.microsoft.com/office/powerpoint/2010/main" val="4249115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www.youtube.com/watch?v=EPWGdhgQlgk"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s://www.youtube.com/watch?v=SypVLrBMbCQ"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www.lrkt.lt/lt/teismo-aktai/nutarimai-isvados-ir-sprendimai/138/y2017" TargetMode="External"/><Relationship Id="rId7" Type="http://schemas.openxmlformats.org/officeDocument/2006/relationships/hyperlink" Target="http://liteko.teismai.lt/viesasprendimupaieska/detalipaieska.aspx" TargetMode="External"/><Relationship Id="rId2" Type="http://schemas.openxmlformats.org/officeDocument/2006/relationships/hyperlink" Target="http://hudoc.echr.coe.int/eng#{&quot;documentcollectionid2&quot;:[&quot;GRANDCHAMBER&quot;,&quot;CHAMBER&quot;]}" TargetMode="External"/><Relationship Id="rId1" Type="http://schemas.openxmlformats.org/officeDocument/2006/relationships/slideLayout" Target="../slideLayouts/slideLayout2.xml"/><Relationship Id="rId6" Type="http://schemas.openxmlformats.org/officeDocument/2006/relationships/hyperlink" Target="http://www.vat.lt/lt/vilniaus-apygardos-teismas/teisine-informacija_4328/sprendimu-paieska_220_267.html" TargetMode="External"/><Relationship Id="rId5" Type="http://schemas.openxmlformats.org/officeDocument/2006/relationships/hyperlink" Target="http://liteko.teismai.lt/viesasprendimupaieska/detalipaieska.aspx?detali=2" TargetMode="External"/><Relationship Id="rId4" Type="http://schemas.openxmlformats.org/officeDocument/2006/relationships/hyperlink" Target="http://www.lat.lt/lt/teismo-nutartys/nutartys-nuo-2006-6bt1.html" TargetMode="Externa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s://en.wikipedia.org/wiki/Snyder_v._Phelps" TargetMode="External"/><Relationship Id="rId7" Type="http://schemas.openxmlformats.org/officeDocument/2006/relationships/hyperlink" Target="https://www.youtube.com/watch?v=4zlFrJpyONY" TargetMode="External"/><Relationship Id="rId2" Type="http://schemas.openxmlformats.org/officeDocument/2006/relationships/hyperlink" Target="https://www.youtube.com/watch?v=9bkpZkVnVGM" TargetMode="External"/><Relationship Id="rId1" Type="http://schemas.openxmlformats.org/officeDocument/2006/relationships/slideLayout" Target="../slideLayouts/slideLayout2.xml"/><Relationship Id="rId6" Type="http://schemas.openxmlformats.org/officeDocument/2006/relationships/hyperlink" Target="https://en.wikipedia.org/wiki/Hate_speech" TargetMode="External"/><Relationship Id="rId5" Type="http://schemas.openxmlformats.org/officeDocument/2006/relationships/hyperlink" Target="https://www.youtube.com/watch?v=TGeI9O0KsP4" TargetMode="External"/><Relationship Id="rId4" Type="http://schemas.openxmlformats.org/officeDocument/2006/relationships/hyperlink" Target="https://www.youtube.com/watch?v=0meqcKTAcMU"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err="1"/>
              <a:t>Viešojo</a:t>
            </a:r>
            <a:r>
              <a:rPr lang="en-US" b="1" dirty="0"/>
              <a:t> </a:t>
            </a:r>
            <a:r>
              <a:rPr lang="en-US" b="1" dirty="0" err="1"/>
              <a:t>diskurso</a:t>
            </a:r>
            <a:r>
              <a:rPr lang="en-US" b="1" dirty="0"/>
              <a:t> </a:t>
            </a:r>
            <a:r>
              <a:rPr lang="en-US" b="1" dirty="0" err="1"/>
              <a:t>teisinės</a:t>
            </a:r>
            <a:r>
              <a:rPr lang="en-US" b="1" dirty="0"/>
              <a:t> </a:t>
            </a:r>
            <a:r>
              <a:rPr lang="en-US" b="1" dirty="0" err="1"/>
              <a:t>ribos</a:t>
            </a:r>
            <a:r>
              <a:rPr lang="en-US" b="1" dirty="0"/>
              <a:t>  </a:t>
            </a:r>
            <a:br>
              <a:rPr lang="en-US" b="1" dirty="0"/>
            </a:br>
            <a:r>
              <a:rPr lang="lt-LT" dirty="0"/>
              <a:t>(Įžanginė paskaita 2020)</a:t>
            </a:r>
            <a:endParaRPr lang="en-US" dirty="0"/>
          </a:p>
        </p:txBody>
      </p:sp>
      <p:sp>
        <p:nvSpPr>
          <p:cNvPr id="3" name="Subtitle 2"/>
          <p:cNvSpPr>
            <a:spLocks noGrp="1"/>
          </p:cNvSpPr>
          <p:nvPr>
            <p:ph type="subTitle" idx="1"/>
          </p:nvPr>
        </p:nvSpPr>
        <p:spPr/>
        <p:txBody>
          <a:bodyPr/>
          <a:lstStyle/>
          <a:p>
            <a:endParaRPr lang="en-US" dirty="0"/>
          </a:p>
        </p:txBody>
      </p:sp>
      <p:pic>
        <p:nvPicPr>
          <p:cNvPr id="1026" name="Picture 2" descr="D:\Duomenys2012rugsejis\DATA\Algimantas\DarbasSuStudentais\DarbasSuStudentais2013pavasaris\PranesimasInternetas\cili-pipira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3591" y="3717032"/>
            <a:ext cx="4453352" cy="1996432"/>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DE4E2CA4-0EDA-C246-ACE5-9735C6C5442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a:t>
            </a:fld>
            <a:endParaRPr lang="en-US"/>
          </a:p>
        </p:txBody>
      </p:sp>
    </p:spTree>
    <p:extLst>
      <p:ext uri="{BB962C8B-B14F-4D97-AF65-F5344CB8AC3E}">
        <p14:creationId xmlns:p14="http://schemas.microsoft.com/office/powerpoint/2010/main" val="3978287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Teismo procesas</a:t>
            </a:r>
            <a:endParaRPr lang="en-US" b="1" dirty="0"/>
          </a:p>
        </p:txBody>
      </p:sp>
      <p:sp>
        <p:nvSpPr>
          <p:cNvPr id="3" name="Content Placeholder 2"/>
          <p:cNvSpPr>
            <a:spLocks noGrp="1"/>
          </p:cNvSpPr>
          <p:nvPr>
            <p:ph idx="1"/>
          </p:nvPr>
        </p:nvSpPr>
        <p:spPr/>
        <p:txBody>
          <a:bodyPr>
            <a:normAutofit fontScale="85000" lnSpcReduction="20000"/>
          </a:bodyPr>
          <a:lstStyle/>
          <a:p>
            <a:pPr marL="0" indent="0" algn="ctr">
              <a:buNone/>
            </a:pPr>
            <a:r>
              <a:rPr lang="lt-LT" sz="4000" b="1" dirty="0"/>
              <a:t>Inkvizicinis</a:t>
            </a:r>
          </a:p>
          <a:p>
            <a:pPr marL="0" indent="0" algn="ctr">
              <a:buNone/>
            </a:pPr>
            <a:endParaRPr lang="lt-LT" sz="4000" dirty="0"/>
          </a:p>
          <a:p>
            <a:pPr marL="0" indent="0" algn="ctr">
              <a:buNone/>
            </a:pPr>
            <a:r>
              <a:rPr lang="lt-LT" sz="4000" b="1" dirty="0" err="1"/>
              <a:t>Rungtyniškumo</a:t>
            </a:r>
            <a:r>
              <a:rPr lang="lt-LT" sz="4000" b="1" dirty="0"/>
              <a:t> principas </a:t>
            </a:r>
            <a:r>
              <a:rPr lang="lt-LT" sz="4000" dirty="0"/>
              <a:t>(kylantys nesusipratimai)</a:t>
            </a:r>
          </a:p>
          <a:p>
            <a:pPr marL="0" indent="0" algn="ctr">
              <a:buNone/>
            </a:pPr>
            <a:endParaRPr lang="lt-LT" sz="4000" dirty="0"/>
          </a:p>
          <a:p>
            <a:pPr marL="0" indent="0" algn="ctr">
              <a:buNone/>
            </a:pPr>
            <a:r>
              <a:rPr lang="lt-LT" sz="4000" dirty="0"/>
              <a:t>Žmogaus teisės apginamos kai yra ginamos (nei Konstitucija, nei CK, nei BK patys savaime neveikia, bet gali būti aktyvuoti ieškiniu, pareiškimu policijai, prokuratūrai)</a:t>
            </a:r>
            <a:endParaRPr lang="en-US" sz="4000" dirty="0"/>
          </a:p>
        </p:txBody>
      </p:sp>
      <p:sp>
        <p:nvSpPr>
          <p:cNvPr id="4" name="Date Placeholder 3"/>
          <p:cNvSpPr>
            <a:spLocks noGrp="1"/>
          </p:cNvSpPr>
          <p:nvPr>
            <p:ph type="dt" sz="half" idx="10"/>
          </p:nvPr>
        </p:nvSpPr>
        <p:spPr/>
        <p:txBody>
          <a:bodyPr/>
          <a:lstStyle/>
          <a:p>
            <a:fld id="{2A6AB772-7981-AF4A-BDAD-E63AAA724EE2}"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10</a:t>
            </a:fld>
            <a:endParaRPr lang="en-US"/>
          </a:p>
        </p:txBody>
      </p:sp>
    </p:spTree>
    <p:extLst>
      <p:ext uri="{BB962C8B-B14F-4D97-AF65-F5344CB8AC3E}">
        <p14:creationId xmlns:p14="http://schemas.microsoft.com/office/powerpoint/2010/main" val="3256577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a:t>Rungtyniškumas</a:t>
            </a:r>
            <a:endParaRPr lang="en-US" dirty="0"/>
          </a:p>
        </p:txBody>
      </p:sp>
      <p:sp>
        <p:nvSpPr>
          <p:cNvPr id="3" name="Content Placeholder 2"/>
          <p:cNvSpPr>
            <a:spLocks noGrp="1"/>
          </p:cNvSpPr>
          <p:nvPr>
            <p:ph idx="1"/>
          </p:nvPr>
        </p:nvSpPr>
        <p:spPr/>
        <p:txBody>
          <a:bodyPr>
            <a:normAutofit lnSpcReduction="10000"/>
          </a:bodyPr>
          <a:lstStyle/>
          <a:p>
            <a:r>
              <a:rPr lang="lt-LT" dirty="0" err="1"/>
              <a:t>Rungtyniškumas</a:t>
            </a:r>
            <a:r>
              <a:rPr lang="lt-LT" dirty="0"/>
              <a:t> ir dalyvaujančių byloje asmenų lygiateisiškumas. </a:t>
            </a:r>
            <a:r>
              <a:rPr lang="lt-LT" dirty="0" err="1"/>
              <a:t>Rungtyniškumo</a:t>
            </a:r>
            <a:r>
              <a:rPr lang="lt-LT" dirty="0"/>
              <a:t> principas reiškia, kad procesą inicijuoja ne Teismas, o bylos šalys, ir procesas vyksta šalims „rungiantis“ tarpusavyje, t. y. viena 	šalis pateikia argumentus, kita – 		kontrargumentus ir t.t.</a:t>
            </a:r>
          </a:p>
          <a:p>
            <a:r>
              <a:rPr lang="lt-LT" dirty="0" err="1"/>
              <a:t>Rungtyniškumo</a:t>
            </a:r>
            <a:r>
              <a:rPr lang="lt-LT" dirty="0"/>
              <a:t> principo esmės garbės ir orumo gynimo bylose. </a:t>
            </a:r>
          </a:p>
          <a:p>
            <a:endParaRPr lang="en-US" dirty="0"/>
          </a:p>
        </p:txBody>
      </p:sp>
      <p:sp>
        <p:nvSpPr>
          <p:cNvPr id="4" name="Date Placeholder 3"/>
          <p:cNvSpPr>
            <a:spLocks noGrp="1"/>
          </p:cNvSpPr>
          <p:nvPr>
            <p:ph type="dt" sz="half" idx="10"/>
          </p:nvPr>
        </p:nvSpPr>
        <p:spPr/>
        <p:txBody>
          <a:bodyPr/>
          <a:lstStyle/>
          <a:p>
            <a:fld id="{63E0A7E7-37B9-D443-82C4-B6968B97E01F}"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11</a:t>
            </a:fld>
            <a:endParaRPr lang="en-US"/>
          </a:p>
        </p:txBody>
      </p:sp>
    </p:spTree>
    <p:extLst>
      <p:ext uri="{BB962C8B-B14F-4D97-AF65-F5344CB8AC3E}">
        <p14:creationId xmlns:p14="http://schemas.microsoft.com/office/powerpoint/2010/main" val="82547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Etikos kodeksai (</a:t>
            </a:r>
            <a:r>
              <a:rPr lang="lt-LT" dirty="0" err="1"/>
              <a:t>soft</a:t>
            </a:r>
            <a:r>
              <a:rPr lang="lt-LT" dirty="0"/>
              <a:t> </a:t>
            </a:r>
            <a:r>
              <a:rPr lang="lt-LT" dirty="0" err="1"/>
              <a:t>law</a:t>
            </a:r>
            <a:r>
              <a:rPr lang="lt-LT" dirty="0"/>
              <a:t>)</a:t>
            </a:r>
            <a:endParaRPr lang="en-US" dirty="0"/>
          </a:p>
        </p:txBody>
      </p:sp>
      <p:sp>
        <p:nvSpPr>
          <p:cNvPr id="3" name="Content Placeholder 2"/>
          <p:cNvSpPr>
            <a:spLocks noGrp="1"/>
          </p:cNvSpPr>
          <p:nvPr>
            <p:ph idx="1"/>
          </p:nvPr>
        </p:nvSpPr>
        <p:spPr/>
        <p:txBody>
          <a:bodyPr>
            <a:normAutofit fontScale="77500" lnSpcReduction="20000"/>
          </a:bodyPr>
          <a:lstStyle/>
          <a:p>
            <a:r>
              <a:rPr lang="lt-LT" b="1" i="1" u="sng" dirty="0"/>
              <a:t>Europos Tarybos Parlamentinės Asamblėjos rezoliucija dėl žurnalistikos etikos Nr. 1003 (1993)</a:t>
            </a:r>
            <a:r>
              <a:rPr lang="lt-LT" dirty="0"/>
              <a:t> yra rekomendacinio pobūdžio tarptautinės teisės aktas, kuriame išdėstytų pagrindinių žurnalistikos etikos principų rekomenduojama laikytis spaudos ir kitų visuomenės informavimo priemonių žurnalistams bei darbuotojams, taip pat valstybės bei savivaldos institucijų pareigūnams (Lietuvos Respublikos Seimo 1995 09 26 nutarimas Nr. I-1046 “Dėl pritarimo Europos Tarybos Parlamentinės Asamblėjos rezoliucijai dėl žurnalistikos etikos”). Žurnalistų ir leidėjų profesinę etiką visuomenės informavimo srityje reguliuoja Visuomenės informavimo etikos kodeksas (VIĮ 3 str. 2 dalis).</a:t>
            </a:r>
            <a:endParaRPr lang="en-US" dirty="0"/>
          </a:p>
        </p:txBody>
      </p:sp>
      <p:sp>
        <p:nvSpPr>
          <p:cNvPr id="4" name="Date Placeholder 3"/>
          <p:cNvSpPr>
            <a:spLocks noGrp="1"/>
          </p:cNvSpPr>
          <p:nvPr>
            <p:ph type="dt" sz="half" idx="10"/>
          </p:nvPr>
        </p:nvSpPr>
        <p:spPr/>
        <p:txBody>
          <a:bodyPr/>
          <a:lstStyle/>
          <a:p>
            <a:fld id="{8963A3EF-03A9-BF47-B292-85B9788685F1}"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12</a:t>
            </a:fld>
            <a:endParaRPr lang="en-US"/>
          </a:p>
        </p:txBody>
      </p:sp>
    </p:spTree>
    <p:extLst>
      <p:ext uri="{BB962C8B-B14F-4D97-AF65-F5344CB8AC3E}">
        <p14:creationId xmlns:p14="http://schemas.microsoft.com/office/powerpoint/2010/main" val="3182873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sz="3600" b="1" dirty="0"/>
              <a:t>Žurnalistinis sąžiningumas – teisės sąvoka? </a:t>
            </a:r>
            <a:endParaRPr lang="en-US" sz="3600" b="1" dirty="0"/>
          </a:p>
        </p:txBody>
      </p:sp>
      <p:sp>
        <p:nvSpPr>
          <p:cNvPr id="3" name="Content Placeholder 2"/>
          <p:cNvSpPr>
            <a:spLocks noGrp="1"/>
          </p:cNvSpPr>
          <p:nvPr>
            <p:ph idx="1"/>
          </p:nvPr>
        </p:nvSpPr>
        <p:spPr/>
        <p:txBody>
          <a:bodyPr/>
          <a:lstStyle/>
          <a:p>
            <a:pPr marL="0" indent="0">
              <a:buNone/>
            </a:pPr>
            <a:r>
              <a:rPr lang="lt-LT" dirty="0"/>
              <a:t>Žurnalistų savitvarkos ir savireguliacijos institucijos – kilmė etikos kodeksai ir žurnalistų gildijos vidaus priežiūra. </a:t>
            </a:r>
          </a:p>
          <a:p>
            <a:pPr marL="0" indent="0">
              <a:buNone/>
            </a:pPr>
            <a:endParaRPr lang="lt-LT" dirty="0"/>
          </a:p>
          <a:p>
            <a:pPr marL="0" indent="0">
              <a:buNone/>
            </a:pPr>
            <a:r>
              <a:rPr lang="lt-LT" dirty="0"/>
              <a:t>Vis dažniau tampa teismo argumentacija įvertinant ar egzistavo viešasis interesas pareikšti nuomonę vienokia ar kitokia forma.  </a:t>
            </a:r>
            <a:endParaRPr lang="en-US" dirty="0"/>
          </a:p>
        </p:txBody>
      </p:sp>
      <p:sp>
        <p:nvSpPr>
          <p:cNvPr id="4" name="Date Placeholder 3"/>
          <p:cNvSpPr>
            <a:spLocks noGrp="1"/>
          </p:cNvSpPr>
          <p:nvPr>
            <p:ph type="dt" sz="half" idx="10"/>
          </p:nvPr>
        </p:nvSpPr>
        <p:spPr/>
        <p:txBody>
          <a:bodyPr/>
          <a:lstStyle/>
          <a:p>
            <a:fld id="{A165F20F-77A1-7141-AFA4-EB680CE5C889}"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13</a:t>
            </a:fld>
            <a:endParaRPr lang="en-US"/>
          </a:p>
        </p:txBody>
      </p:sp>
    </p:spTree>
    <p:extLst>
      <p:ext uri="{BB962C8B-B14F-4D97-AF65-F5344CB8AC3E}">
        <p14:creationId xmlns:p14="http://schemas.microsoft.com/office/powerpoint/2010/main" val="3751869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Žurnalsitų</a:t>
            </a:r>
            <a:r>
              <a:rPr lang="en-US" b="1" dirty="0"/>
              <a:t> </a:t>
            </a:r>
            <a:r>
              <a:rPr lang="en-US" b="1" dirty="0" err="1"/>
              <a:t>savivaldos</a:t>
            </a:r>
            <a:r>
              <a:rPr lang="en-US" b="1" dirty="0"/>
              <a:t> </a:t>
            </a:r>
            <a:r>
              <a:rPr lang="lt-LT" b="1" dirty="0"/>
              <a:t>teisinė </a:t>
            </a:r>
            <a:r>
              <a:rPr lang="en-US" b="1" dirty="0" err="1"/>
              <a:t>reik</a:t>
            </a:r>
            <a:r>
              <a:rPr lang="lt-LT" b="1" dirty="0" err="1"/>
              <a:t>šmė</a:t>
            </a:r>
            <a:endParaRPr lang="en-US" b="1" dirty="0"/>
          </a:p>
        </p:txBody>
      </p:sp>
      <p:sp>
        <p:nvSpPr>
          <p:cNvPr id="3" name="Content Placeholder 2"/>
          <p:cNvSpPr>
            <a:spLocks noGrp="1"/>
          </p:cNvSpPr>
          <p:nvPr>
            <p:ph idx="1"/>
          </p:nvPr>
        </p:nvSpPr>
        <p:spPr/>
        <p:txBody>
          <a:bodyPr/>
          <a:lstStyle/>
          <a:p>
            <a:pPr marL="0" indent="0" algn="ctr">
              <a:buNone/>
            </a:pPr>
            <a:r>
              <a:rPr lang="en-US" b="1" cap="all" dirty="0" err="1">
                <a:latin typeface="Times New Roman"/>
              </a:rPr>
              <a:t>Viešosios</a:t>
            </a:r>
            <a:r>
              <a:rPr lang="en-US" b="1" cap="all" dirty="0">
                <a:latin typeface="Times New Roman"/>
              </a:rPr>
              <a:t> </a:t>
            </a:r>
            <a:r>
              <a:rPr lang="en-US" b="1" cap="all" dirty="0" err="1">
                <a:latin typeface="Times New Roman"/>
              </a:rPr>
              <a:t>informacijos</a:t>
            </a:r>
            <a:r>
              <a:rPr lang="en-US" b="1" cap="all" dirty="0">
                <a:latin typeface="Times New Roman"/>
              </a:rPr>
              <a:t> RENGĖJŲ IR SKLEIDĖJŲ VEIKLOS </a:t>
            </a:r>
          </a:p>
          <a:p>
            <a:pPr marL="0" indent="0" algn="ctr">
              <a:buNone/>
            </a:pPr>
            <a:r>
              <a:rPr lang="en-US" b="1" cap="all" dirty="0" err="1">
                <a:latin typeface="Times New Roman"/>
              </a:rPr>
              <a:t>REGlamentavimo</a:t>
            </a:r>
            <a:r>
              <a:rPr lang="en-US" b="1" cap="all" dirty="0">
                <a:latin typeface="Times New Roman"/>
              </a:rPr>
              <a:t> IR </a:t>
            </a:r>
            <a:r>
              <a:rPr lang="en-US" b="1" cap="all" dirty="0" err="1">
                <a:latin typeface="Times New Roman"/>
              </a:rPr>
              <a:t>savitvarkos</a:t>
            </a:r>
            <a:r>
              <a:rPr lang="en-US" b="1" cap="all" dirty="0">
                <a:latin typeface="Times New Roman"/>
              </a:rPr>
              <a:t> </a:t>
            </a:r>
            <a:r>
              <a:rPr lang="en-US" b="1" cap="all" dirty="0" err="1">
                <a:latin typeface="Times New Roman"/>
              </a:rPr>
              <a:t>institucijos</a:t>
            </a:r>
            <a:r>
              <a:rPr lang="en-US" b="1" cap="all" dirty="0">
                <a:latin typeface="Times New Roman"/>
              </a:rPr>
              <a:t> </a:t>
            </a:r>
            <a:endParaRPr lang="en-US" b="1" dirty="0"/>
          </a:p>
          <a:p>
            <a:pPr marL="0" indent="0">
              <a:buNone/>
            </a:pPr>
            <a:endParaRPr lang="lt-LT" dirty="0"/>
          </a:p>
          <a:p>
            <a:pPr marL="0" indent="0">
              <a:buNone/>
            </a:pPr>
            <a:r>
              <a:rPr lang="lt-LT" dirty="0"/>
              <a:t>Visuomenės informavimo etikos komisija (Etikos kodeksas) </a:t>
            </a:r>
          </a:p>
          <a:p>
            <a:pPr marL="0" indent="0">
              <a:buNone/>
            </a:pPr>
            <a:r>
              <a:rPr lang="lt-LT" dirty="0"/>
              <a:t>Žurnalistų etikos inspektorius (VIĮ)</a:t>
            </a:r>
          </a:p>
          <a:p>
            <a:pPr marL="0" indent="0">
              <a:buNone/>
            </a:pPr>
            <a:endParaRPr lang="en-US" dirty="0"/>
          </a:p>
        </p:txBody>
      </p:sp>
      <p:sp>
        <p:nvSpPr>
          <p:cNvPr id="4" name="Date Placeholder 3"/>
          <p:cNvSpPr>
            <a:spLocks noGrp="1"/>
          </p:cNvSpPr>
          <p:nvPr>
            <p:ph type="dt" sz="half" idx="10"/>
          </p:nvPr>
        </p:nvSpPr>
        <p:spPr/>
        <p:txBody>
          <a:bodyPr/>
          <a:lstStyle/>
          <a:p>
            <a:fld id="{716FF052-BAAE-7B4C-AE43-B02034FDBF96}"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14</a:t>
            </a:fld>
            <a:endParaRPr lang="en-US"/>
          </a:p>
        </p:txBody>
      </p:sp>
    </p:spTree>
    <p:extLst>
      <p:ext uri="{BB962C8B-B14F-4D97-AF65-F5344CB8AC3E}">
        <p14:creationId xmlns:p14="http://schemas.microsoft.com/office/powerpoint/2010/main" val="3083397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Savivaldos</a:t>
            </a:r>
            <a:r>
              <a:rPr lang="en-US" dirty="0"/>
              <a:t> </a:t>
            </a:r>
            <a:r>
              <a:rPr lang="en-US" dirty="0" err="1"/>
              <a:t>te</a:t>
            </a:r>
            <a:r>
              <a:rPr lang="lt-LT" dirty="0"/>
              <a:t>i</a:t>
            </a:r>
            <a:r>
              <a:rPr lang="en-US" dirty="0"/>
              <a:t>sin</a:t>
            </a:r>
            <a:r>
              <a:rPr lang="lt-LT" dirty="0"/>
              <a:t>ė reikšmė</a:t>
            </a:r>
            <a:endParaRPr lang="en-US" dirty="0"/>
          </a:p>
        </p:txBody>
      </p:sp>
      <p:sp>
        <p:nvSpPr>
          <p:cNvPr id="3" name="Content Placeholder 2"/>
          <p:cNvSpPr>
            <a:spLocks noGrp="1"/>
          </p:cNvSpPr>
          <p:nvPr>
            <p:ph idx="1"/>
          </p:nvPr>
        </p:nvSpPr>
        <p:spPr/>
        <p:txBody>
          <a:bodyPr>
            <a:normAutofit fontScale="92500" lnSpcReduction="20000"/>
          </a:bodyPr>
          <a:lstStyle/>
          <a:p>
            <a:r>
              <a:rPr lang="lt-LT" dirty="0"/>
              <a:t>Profesinę etiką visuomenės informavimo srityje reguliuoja Visuomenės informavimo etikos kodeksas (Visuomenės informavimo etikos kodeksas) (VIĮ ). Dėl šio kodekso etikos taisyklių pažeidimų, padarytų informuojant visuomenę, ar žinių paneigimo, asmuo, kurio teisės pažeistos, gali kreiptis į žurnalistų etikos inspektorių, Visuomenės informavimo etikos komisiją Visuomenės informavimo nustatyta tvarka. Kreipimasis į šias institucijas nėra privalomas, pažeistas teises asmuo gali ginti kreipdamasis tiesiogiai į teismą.</a:t>
            </a:r>
            <a:endParaRPr lang="en-US" dirty="0"/>
          </a:p>
        </p:txBody>
      </p:sp>
      <p:sp>
        <p:nvSpPr>
          <p:cNvPr id="4" name="Date Placeholder 3"/>
          <p:cNvSpPr>
            <a:spLocks noGrp="1"/>
          </p:cNvSpPr>
          <p:nvPr>
            <p:ph type="dt" sz="half" idx="10"/>
          </p:nvPr>
        </p:nvSpPr>
        <p:spPr/>
        <p:txBody>
          <a:bodyPr/>
          <a:lstStyle/>
          <a:p>
            <a:fld id="{03DD2D79-C8F8-294A-9F86-84ED160EA9D5}"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15</a:t>
            </a:fld>
            <a:endParaRPr lang="en-US"/>
          </a:p>
        </p:txBody>
      </p:sp>
    </p:spTree>
    <p:extLst>
      <p:ext uri="{BB962C8B-B14F-4D97-AF65-F5344CB8AC3E}">
        <p14:creationId xmlns:p14="http://schemas.microsoft.com/office/powerpoint/2010/main" val="3762388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Garbė ir orumas</a:t>
            </a:r>
            <a:endParaRPr lang="en-US" dirty="0"/>
          </a:p>
        </p:txBody>
      </p:sp>
      <p:sp>
        <p:nvSpPr>
          <p:cNvPr id="3" name="Content Placeholder 2"/>
          <p:cNvSpPr>
            <a:spLocks noGrp="1"/>
          </p:cNvSpPr>
          <p:nvPr>
            <p:ph idx="1"/>
          </p:nvPr>
        </p:nvSpPr>
        <p:spPr/>
        <p:txBody>
          <a:bodyPr/>
          <a:lstStyle/>
          <a:p>
            <a:pPr marL="0" indent="0">
              <a:buNone/>
            </a:pPr>
            <a:r>
              <a:rPr lang="lt-LT" dirty="0"/>
              <a:t>Teismas, nustatydamas faktą, jog paskleistos žinios žemina asmens garbę ir orumą, turi vadovautis šiomis sampratomis. </a:t>
            </a:r>
            <a:r>
              <a:rPr lang="lt-LT" b="1" dirty="0"/>
              <a:t>Garbė</a:t>
            </a:r>
            <a:r>
              <a:rPr lang="lt-LT" dirty="0"/>
              <a:t> - tai viešoji teigiama nuomonė apie asmenį, asmens geras vardas. </a:t>
            </a:r>
            <a:r>
              <a:rPr lang="lt-LT" b="1" dirty="0"/>
              <a:t>Orumas</a:t>
            </a:r>
            <a:r>
              <a:rPr lang="lt-LT" dirty="0"/>
              <a:t> - tai asmens savęs vertinimas, kurį lemia visuomenės įvertinimas (ir daug plačiau, nei pateiktas šis LAT apibrėžimas) </a:t>
            </a:r>
            <a:endParaRPr lang="en-US" dirty="0"/>
          </a:p>
        </p:txBody>
      </p:sp>
      <p:sp>
        <p:nvSpPr>
          <p:cNvPr id="4" name="Date Placeholder 3"/>
          <p:cNvSpPr>
            <a:spLocks noGrp="1"/>
          </p:cNvSpPr>
          <p:nvPr>
            <p:ph type="dt" sz="half" idx="10"/>
          </p:nvPr>
        </p:nvSpPr>
        <p:spPr/>
        <p:txBody>
          <a:bodyPr/>
          <a:lstStyle/>
          <a:p>
            <a:fld id="{8B51D4FF-CF4D-EC47-BEA3-82BA7A1E8D18}"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16</a:t>
            </a:fld>
            <a:endParaRPr lang="en-US"/>
          </a:p>
        </p:txBody>
      </p:sp>
    </p:spTree>
    <p:extLst>
      <p:ext uri="{BB962C8B-B14F-4D97-AF65-F5344CB8AC3E}">
        <p14:creationId xmlns:p14="http://schemas.microsoft.com/office/powerpoint/2010/main" val="3451880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Nuomonė</a:t>
            </a:r>
            <a:endParaRPr lang="en-US" dirty="0"/>
          </a:p>
        </p:txBody>
      </p:sp>
      <p:sp>
        <p:nvSpPr>
          <p:cNvPr id="3" name="Content Placeholder 2"/>
          <p:cNvSpPr>
            <a:spLocks noGrp="1"/>
          </p:cNvSpPr>
          <p:nvPr>
            <p:ph idx="1"/>
          </p:nvPr>
        </p:nvSpPr>
        <p:spPr/>
        <p:txBody>
          <a:bodyPr>
            <a:normAutofit fontScale="77500" lnSpcReduction="20000"/>
          </a:bodyPr>
          <a:lstStyle/>
          <a:p>
            <a:r>
              <a:rPr lang="lt-LT" dirty="0"/>
              <a:t>VIĮ.2.36. </a:t>
            </a:r>
            <a:r>
              <a:rPr lang="lt-LT" b="1" i="1" u="sng" dirty="0"/>
              <a:t>Nuomonė</a:t>
            </a:r>
            <a:r>
              <a:rPr lang="lt-LT" dirty="0"/>
              <a:t> – visuomenės informavimo priemonėse skelbiamas požiūris, nusimanymas, nuovoka, supratimas, mintys arba komentarai apie bendro pobūdžio idėjas, faktų ir duomenų, reiškinių ar įvykių vertinimai, išvados ar pastabos apie žinias, susijusias su tikrais įvykiais. Nuomonė gali remtis faktais, pagrįstais argumentais ir paprastai ji yra subjektyvi, todėl jai netaikomi tiesos ir tikslumo kriterijai, tačiau ji turi būti reiškiama sąžiningai ir etiškai, sąmoningai nenuslepiant ir neiškreipiant faktų ir duomenų. </a:t>
            </a:r>
            <a:endParaRPr lang="en-US" dirty="0"/>
          </a:p>
          <a:p>
            <a:r>
              <a:rPr lang="en-US" dirty="0" err="1"/>
              <a:t>Teismų</a:t>
            </a:r>
            <a:r>
              <a:rPr lang="en-US" dirty="0"/>
              <a:t> </a:t>
            </a:r>
            <a:r>
              <a:rPr lang="en-US" dirty="0" err="1"/>
              <a:t>praktikoje</a:t>
            </a:r>
            <a:r>
              <a:rPr lang="en-US" dirty="0"/>
              <a:t> </a:t>
            </a:r>
            <a:r>
              <a:rPr lang="en-US" dirty="0" err="1"/>
              <a:t>įtvirtintas</a:t>
            </a:r>
            <a:r>
              <a:rPr lang="en-US" dirty="0"/>
              <a:t> </a:t>
            </a:r>
            <a:r>
              <a:rPr lang="en-US" dirty="0" err="1"/>
              <a:t>pakankamo</a:t>
            </a:r>
            <a:r>
              <a:rPr lang="en-US" dirty="0"/>
              <a:t> </a:t>
            </a:r>
            <a:r>
              <a:rPr lang="en-US" dirty="0" err="1"/>
              <a:t>faktinio</a:t>
            </a:r>
            <a:r>
              <a:rPr lang="en-US" dirty="0"/>
              <a:t> </a:t>
            </a:r>
            <a:r>
              <a:rPr lang="en-US" dirty="0" err="1"/>
              <a:t>pagrindo</a:t>
            </a:r>
            <a:r>
              <a:rPr lang="en-US" dirty="0"/>
              <a:t> </a:t>
            </a:r>
            <a:r>
              <a:rPr lang="en-US" dirty="0" err="1"/>
              <a:t>reikalavimas</a:t>
            </a:r>
            <a:r>
              <a:rPr lang="en-US" dirty="0"/>
              <a:t> </a:t>
            </a:r>
            <a:r>
              <a:rPr lang="en-US" dirty="0" err="1"/>
              <a:t>nuomonės</a:t>
            </a:r>
            <a:r>
              <a:rPr lang="en-US" dirty="0"/>
              <a:t> </a:t>
            </a:r>
            <a:r>
              <a:rPr lang="en-US" dirty="0" err="1"/>
              <a:t>reiškimui</a:t>
            </a:r>
            <a:r>
              <a:rPr lang="en-US" dirty="0"/>
              <a:t> </a:t>
            </a:r>
            <a:r>
              <a:rPr lang="en-US" dirty="0" err="1"/>
              <a:t>apie</a:t>
            </a:r>
            <a:r>
              <a:rPr lang="en-US" dirty="0"/>
              <a:t> </a:t>
            </a:r>
            <a:r>
              <a:rPr lang="en-US" dirty="0" err="1"/>
              <a:t>asmenį</a:t>
            </a:r>
            <a:r>
              <a:rPr lang="en-US" dirty="0"/>
              <a:t>. </a:t>
            </a:r>
          </a:p>
        </p:txBody>
      </p:sp>
      <p:sp>
        <p:nvSpPr>
          <p:cNvPr id="4" name="Date Placeholder 3"/>
          <p:cNvSpPr>
            <a:spLocks noGrp="1"/>
          </p:cNvSpPr>
          <p:nvPr>
            <p:ph type="dt" sz="half" idx="10"/>
          </p:nvPr>
        </p:nvSpPr>
        <p:spPr/>
        <p:txBody>
          <a:bodyPr/>
          <a:lstStyle/>
          <a:p>
            <a:fld id="{08038EE2-998F-3642-BF19-EBDD5C1A1439}"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17</a:t>
            </a:fld>
            <a:endParaRPr lang="en-US"/>
          </a:p>
        </p:txBody>
      </p:sp>
    </p:spTree>
    <p:extLst>
      <p:ext uri="{BB962C8B-B14F-4D97-AF65-F5344CB8AC3E}">
        <p14:creationId xmlns:p14="http://schemas.microsoft.com/office/powerpoint/2010/main" val="1154087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Žinia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dirty="0"/>
              <a:t>VIĮ. 2.88. </a:t>
            </a:r>
            <a:r>
              <a:rPr lang="lt-LT" b="1" i="1" u="sng" dirty="0"/>
              <a:t>Žinia</a:t>
            </a:r>
            <a:r>
              <a:rPr lang="lt-LT" dirty="0"/>
              <a:t> – visuomenės informavimo priemonėse skelbiamas faktas arba tikri (teisingi) duomenys.</a:t>
            </a:r>
          </a:p>
          <a:p>
            <a:pPr marL="0" indent="0">
              <a:buNone/>
            </a:pPr>
            <a:endParaRPr lang="lt-LT" dirty="0"/>
          </a:p>
          <a:p>
            <a:pPr marL="0" indent="0">
              <a:buNone/>
            </a:pPr>
            <a:endParaRPr lang="lt-LT" dirty="0"/>
          </a:p>
          <a:p>
            <a:pPr marL="0" indent="0">
              <a:buNone/>
            </a:pPr>
            <a:r>
              <a:rPr lang="lt-LT" i="1" dirty="0"/>
              <a:t>Nustatant faktą, ar paskleistos žinios žemina asmens garbę ir orumą, gerą vardą, žinotina, kad žeminančiomis laikytinos tikrovės neatitinkančios žinios, kurios įstatymo, moralės, paprotinių normų laikymosi požiūriu pažeidžia asmens garbę ir orumą, gerą vardą visuomenėje. Tai klaidinga ir diskredituojanti asmenį informacija, kurioje teigiama apie asmens padarytą teisės, moralės ar paprotinių normų pažeidimą, negarbingą poelgį, netinkamą elgesį buityje, šeimoje, viešajame gyvenime, nesąžiningą visuomeninę, gamybinę-ūkinę, komercinę veiklą ir pan. (LAT, Senato nutarimas </a:t>
            </a:r>
            <a:r>
              <a:rPr lang="en-US" i="1" dirty="0"/>
              <a:t>1998.05.18)</a:t>
            </a:r>
          </a:p>
        </p:txBody>
      </p:sp>
      <p:sp>
        <p:nvSpPr>
          <p:cNvPr id="4" name="Date Placeholder 3"/>
          <p:cNvSpPr>
            <a:spLocks noGrp="1"/>
          </p:cNvSpPr>
          <p:nvPr>
            <p:ph type="dt" sz="half" idx="10"/>
          </p:nvPr>
        </p:nvSpPr>
        <p:spPr/>
        <p:txBody>
          <a:bodyPr/>
          <a:lstStyle/>
          <a:p>
            <a:fld id="{211083CB-9574-614E-8448-DFDA279F0818}"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18</a:t>
            </a:fld>
            <a:endParaRPr lang="en-US"/>
          </a:p>
        </p:txBody>
      </p:sp>
    </p:spTree>
    <p:extLst>
      <p:ext uri="{BB962C8B-B14F-4D97-AF65-F5344CB8AC3E}">
        <p14:creationId xmlns:p14="http://schemas.microsoft.com/office/powerpoint/2010/main" val="4225558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Nuomon</a:t>
            </a:r>
            <a:r>
              <a:rPr lang="lt-LT" dirty="0"/>
              <a:t>ės ir žinios atribojimas</a:t>
            </a:r>
            <a:endParaRPr lang="en-US" dirty="0"/>
          </a:p>
        </p:txBody>
      </p:sp>
      <p:sp>
        <p:nvSpPr>
          <p:cNvPr id="3" name="Content Placeholder 2"/>
          <p:cNvSpPr>
            <a:spLocks noGrp="1"/>
          </p:cNvSpPr>
          <p:nvPr>
            <p:ph idx="1"/>
          </p:nvPr>
        </p:nvSpPr>
        <p:spPr/>
        <p:txBody>
          <a:bodyPr>
            <a:normAutofit fontScale="70000" lnSpcReduction="20000"/>
          </a:bodyPr>
          <a:lstStyle/>
          <a:p>
            <a:r>
              <a:rPr lang="lt-LT" dirty="0"/>
              <a:t>Atribojant žinią (faktą ir duomenis) nuo nuomonės, teismas turi vadovautis šiomis sampratomis. Faktas - tikras, nepramanytas įvykis, reiškinys, dalykas. Duomenys - fakto turinį atskleidžianti informacija. Žinia - tai informacija apie faktus ir jų duomenis, t. y. reiškinius, dalykus, savybes, veiksmus, įvykius, grindžiamus tiesa, kurią galima užtikrinti patikrinimo bei įrodymo priemonėmis. Nuomonė - asmens subjektyvus faktų ir duomenų vertinimas, požiūris, perduoda-mos mintys, idėjos bei pastabos apie žinias, susijusias su tikrais įvykiais. Žiniai taikomas tiesos kriterijus, nes fakto ir duomenų egzistavimą galima nustatyti CPK numatytais įrodymais. </a:t>
            </a:r>
            <a:r>
              <a:rPr lang="lt-LT" b="1" dirty="0"/>
              <a:t>Nuomonei tiesos kriterijus netaikomas, bet ji turi remtis tikrais faktais. Nuomonės yra subjektyvios, tačiau jų autorius privalo užtikrinti, kad nuomonė būtų reiškiama sąžiningai ir etiškai, sąmoningai neiškreipiant faktų ar duomenų. </a:t>
            </a:r>
            <a:r>
              <a:rPr lang="lt-LT" dirty="0"/>
              <a:t>(LAT </a:t>
            </a:r>
            <a:r>
              <a:rPr lang="en-US" dirty="0" err="1"/>
              <a:t>Senato</a:t>
            </a:r>
            <a:r>
              <a:rPr lang="en-US" dirty="0"/>
              <a:t> </a:t>
            </a:r>
            <a:r>
              <a:rPr lang="en-US" dirty="0" err="1"/>
              <a:t>nutarimas</a:t>
            </a:r>
            <a:r>
              <a:rPr lang="en-US" dirty="0"/>
              <a:t> 1998.05.18)</a:t>
            </a:r>
            <a:endParaRPr lang="en-US" b="1" dirty="0"/>
          </a:p>
        </p:txBody>
      </p:sp>
      <p:sp>
        <p:nvSpPr>
          <p:cNvPr id="4" name="Date Placeholder 3"/>
          <p:cNvSpPr>
            <a:spLocks noGrp="1"/>
          </p:cNvSpPr>
          <p:nvPr>
            <p:ph type="dt" sz="half" idx="10"/>
          </p:nvPr>
        </p:nvSpPr>
        <p:spPr/>
        <p:txBody>
          <a:bodyPr/>
          <a:lstStyle/>
          <a:p>
            <a:fld id="{81E4C072-E8B5-BF49-B000-5D8C1E2EAF76}"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19</a:t>
            </a:fld>
            <a:endParaRPr lang="en-US"/>
          </a:p>
        </p:txBody>
      </p:sp>
    </p:spTree>
    <p:extLst>
      <p:ext uri="{BB962C8B-B14F-4D97-AF65-F5344CB8AC3E}">
        <p14:creationId xmlns:p14="http://schemas.microsoft.com/office/powerpoint/2010/main" val="4028084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Viešasis diskursas</a:t>
            </a:r>
            <a:endParaRPr lang="en-US" b="1" dirty="0"/>
          </a:p>
        </p:txBody>
      </p:sp>
      <p:sp>
        <p:nvSpPr>
          <p:cNvPr id="3" name="Content Placeholder 2"/>
          <p:cNvSpPr>
            <a:spLocks noGrp="1"/>
          </p:cNvSpPr>
          <p:nvPr>
            <p:ph idx="1"/>
          </p:nvPr>
        </p:nvSpPr>
        <p:spPr/>
        <p:txBody>
          <a:bodyPr>
            <a:normAutofit/>
          </a:bodyPr>
          <a:lstStyle/>
          <a:p>
            <a:pPr marL="0" indent="0">
              <a:buNone/>
            </a:pPr>
            <a:r>
              <a:rPr lang="lt-LT" sz="4800" dirty="0"/>
              <a:t>Burnos higiena</a:t>
            </a:r>
          </a:p>
          <a:p>
            <a:pPr marL="0" indent="0">
              <a:buNone/>
            </a:pPr>
            <a:r>
              <a:rPr lang="lt-LT" sz="4800" dirty="0" err="1"/>
              <a:t>Psichohigiena</a:t>
            </a:r>
            <a:endParaRPr lang="lt-LT" sz="4800" dirty="0"/>
          </a:p>
          <a:p>
            <a:pPr marL="0" indent="0">
              <a:buNone/>
            </a:pPr>
            <a:r>
              <a:rPr lang="lt-LT" sz="4800" dirty="0"/>
              <a:t>Lytinė higiena</a:t>
            </a:r>
          </a:p>
          <a:p>
            <a:pPr marL="0" indent="0">
              <a:buNone/>
            </a:pPr>
            <a:r>
              <a:rPr lang="lt-LT" sz="3600" dirty="0">
                <a:solidFill>
                  <a:srgbClr val="C00000"/>
                </a:solidFill>
              </a:rPr>
              <a:t>(Ar būtina ir egzistuoja) </a:t>
            </a:r>
            <a:r>
              <a:rPr lang="lt-LT" sz="4800" dirty="0"/>
              <a:t>Viešojo diskurso higienos poreikis?</a:t>
            </a:r>
          </a:p>
          <a:p>
            <a:pPr marL="0" indent="0">
              <a:buNone/>
            </a:pPr>
            <a:endParaRPr lang="en-US" sz="4800" dirty="0"/>
          </a:p>
        </p:txBody>
      </p:sp>
      <p:sp>
        <p:nvSpPr>
          <p:cNvPr id="4" name="Date Placeholder 3"/>
          <p:cNvSpPr>
            <a:spLocks noGrp="1"/>
          </p:cNvSpPr>
          <p:nvPr>
            <p:ph type="dt" sz="half" idx="10"/>
          </p:nvPr>
        </p:nvSpPr>
        <p:spPr/>
        <p:txBody>
          <a:bodyPr/>
          <a:lstStyle/>
          <a:p>
            <a:fld id="{1193BE73-188A-4447-B579-BDB9B17E7B13}"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a:t>
            </a:fld>
            <a:endParaRPr lang="en-US"/>
          </a:p>
        </p:txBody>
      </p:sp>
    </p:spTree>
    <p:extLst>
      <p:ext uri="{BB962C8B-B14F-4D97-AF65-F5344CB8AC3E}">
        <p14:creationId xmlns:p14="http://schemas.microsoft.com/office/powerpoint/2010/main" val="822989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742B-B0D3-824D-BD64-35DFB6C7631A}"/>
              </a:ext>
            </a:extLst>
          </p:cNvPr>
          <p:cNvSpPr>
            <a:spLocks noGrp="1"/>
          </p:cNvSpPr>
          <p:nvPr>
            <p:ph type="title"/>
          </p:nvPr>
        </p:nvSpPr>
        <p:spPr/>
        <p:txBody>
          <a:bodyPr/>
          <a:lstStyle/>
          <a:p>
            <a:r>
              <a:rPr lang="en-US" dirty="0" err="1"/>
              <a:t>Žinia</a:t>
            </a:r>
            <a:r>
              <a:rPr lang="en-US" dirty="0"/>
              <a:t> </a:t>
            </a:r>
            <a:r>
              <a:rPr lang="en-US" dirty="0" err="1"/>
              <a:t>ar</a:t>
            </a:r>
            <a:r>
              <a:rPr lang="en-US" dirty="0"/>
              <a:t> </a:t>
            </a:r>
            <a:r>
              <a:rPr lang="en-US" dirty="0" err="1"/>
              <a:t>nuomonė</a:t>
            </a:r>
            <a:endParaRPr lang="en-US" dirty="0"/>
          </a:p>
        </p:txBody>
      </p:sp>
      <p:sp>
        <p:nvSpPr>
          <p:cNvPr id="3" name="Content Placeholder 2">
            <a:extLst>
              <a:ext uri="{FF2B5EF4-FFF2-40B4-BE49-F238E27FC236}">
                <a16:creationId xmlns:a16="http://schemas.microsoft.com/office/drawing/2014/main" id="{5A4197A6-A872-8444-BCC5-0AEC0CDFF0A8}"/>
              </a:ext>
            </a:extLst>
          </p:cNvPr>
          <p:cNvSpPr>
            <a:spLocks noGrp="1"/>
          </p:cNvSpPr>
          <p:nvPr>
            <p:ph idx="1"/>
          </p:nvPr>
        </p:nvSpPr>
        <p:spPr/>
        <p:txBody>
          <a:bodyPr>
            <a:normAutofit fontScale="55000" lnSpcReduction="20000"/>
          </a:bodyPr>
          <a:lstStyle/>
          <a:p>
            <a:r>
              <a:rPr lang="lt-LT" dirty="0"/>
              <a:t>Kasacinis teismas (2019m. Civilinė byla Nr. 3K-3-254-1075/2019)</a:t>
            </a:r>
            <a:endParaRPr lang="en-US" dirty="0"/>
          </a:p>
          <a:p>
            <a:pPr marL="0" indent="0">
              <a:buNone/>
            </a:pPr>
            <a:r>
              <a:rPr lang="lt-LT" dirty="0"/>
              <a:t>yra išaiškinęs, kad </a:t>
            </a:r>
            <a:r>
              <a:rPr lang="lt-LT" b="1" dirty="0"/>
              <a:t>duomenys</a:t>
            </a:r>
            <a:r>
              <a:rPr lang="lt-LT" dirty="0"/>
              <a:t> laikomi paskleistais, kai juos, be asmens, apie kurį jie paskleisti, sužino dar bent vienas pašalinis asmuo. </a:t>
            </a:r>
            <a:r>
              <a:rPr lang="lt-LT" b="1" dirty="0"/>
              <a:t>Faktui</a:t>
            </a:r>
            <a:r>
              <a:rPr lang="lt-LT" dirty="0"/>
              <a:t>, kad paskleista žinia yra apie ieškovą, nustatyti pakanka, jog pagal ginčijamų teiginių turinį ir kontekstą aplinkiniai atpažintų asmenį kaip susijusį su paskleista žinia. Tai, ar konkrečiame teiginyje yra paskelbta </a:t>
            </a:r>
            <a:r>
              <a:rPr lang="lt-LT" b="1" dirty="0"/>
              <a:t>žinia</a:t>
            </a:r>
            <a:r>
              <a:rPr lang="lt-LT" dirty="0"/>
              <a:t>, ar išsakyta </a:t>
            </a:r>
            <a:r>
              <a:rPr lang="lt-LT" b="1" dirty="0"/>
              <a:t>nuomonė</a:t>
            </a:r>
            <a:r>
              <a:rPr lang="lt-LT" dirty="0"/>
              <a:t>, turi būti sprendžiama vadovaujantis tuo, kad žinia yra informacija apie faktus ir jų duomenis. </a:t>
            </a:r>
            <a:r>
              <a:rPr lang="lt-LT" dirty="0">
                <a:solidFill>
                  <a:srgbClr val="FF0000"/>
                </a:solidFill>
              </a:rPr>
              <a:t>Faktas</a:t>
            </a:r>
            <a:r>
              <a:rPr lang="lt-LT" dirty="0"/>
              <a:t> – tai tikras, nepramanytas įvykis, dalykas, reiškinys; </a:t>
            </a:r>
            <a:r>
              <a:rPr lang="lt-LT" dirty="0">
                <a:solidFill>
                  <a:srgbClr val="FF0000"/>
                </a:solidFill>
              </a:rPr>
              <a:t>duomenys</a:t>
            </a:r>
            <a:r>
              <a:rPr lang="lt-LT" dirty="0"/>
              <a:t> – fakto turinį atskleidžianti informacija; </a:t>
            </a:r>
            <a:r>
              <a:rPr lang="lt-LT" b="1" dirty="0"/>
              <a:t>žinia</a:t>
            </a:r>
            <a:r>
              <a:rPr lang="lt-LT" dirty="0"/>
              <a:t> – informacija apie faktus ir jų duomenis, </a:t>
            </a:r>
            <a:r>
              <a:rPr lang="lt-LT" dirty="0" err="1"/>
              <a:t>t</a:t>
            </a:r>
            <a:r>
              <a:rPr lang="lt-LT" dirty="0"/>
              <a:t>. y. reiškinius, dalykus, savybes, veiksmus, įvykius, grindžiamus tiesa, kurią galima užtikrinti patikrinimo bei įrodymo priemonėmis. </a:t>
            </a:r>
            <a:r>
              <a:rPr lang="lt-LT" dirty="0">
                <a:solidFill>
                  <a:srgbClr val="FF0000"/>
                </a:solidFill>
              </a:rPr>
              <a:t>Žinia</a:t>
            </a:r>
            <a:r>
              <a:rPr lang="lt-LT" dirty="0"/>
              <a:t> yra laikomas teiginys, kuriuo kas nors tvirtinama, konstatuojama, pasakoma ar pateikiama kaip objektyviai egzistuojantis dalykas. O </a:t>
            </a:r>
            <a:r>
              <a:rPr lang="lt-LT" dirty="0">
                <a:solidFill>
                  <a:srgbClr val="FF0000"/>
                </a:solidFill>
              </a:rPr>
              <a:t>nuomonė</a:t>
            </a:r>
            <a:r>
              <a:rPr lang="lt-LT" dirty="0"/>
              <a:t> – tai asmens subjektyvus faktų ir duomenų vertinimas. </a:t>
            </a:r>
            <a:r>
              <a:rPr lang="lt-LT" u="sng" dirty="0">
                <a:solidFill>
                  <a:srgbClr val="FF0000"/>
                </a:solidFill>
              </a:rPr>
              <a:t>Žiniai</a:t>
            </a:r>
            <a:r>
              <a:rPr lang="lt-LT" dirty="0">
                <a:solidFill>
                  <a:srgbClr val="FF0000"/>
                </a:solidFill>
              </a:rPr>
              <a:t> taikomas tiesos kriterijus, jos egzistavimas gali būti patikrinamas </a:t>
            </a:r>
            <a:r>
              <a:rPr lang="lt-LT" dirty="0" err="1">
                <a:solidFill>
                  <a:srgbClr val="FF0000"/>
                </a:solidFill>
              </a:rPr>
              <a:t>įrodymais</a:t>
            </a:r>
            <a:r>
              <a:rPr lang="lt-LT" dirty="0">
                <a:solidFill>
                  <a:srgbClr val="FF0000"/>
                </a:solidFill>
              </a:rPr>
              <a:t> ir objektyviai nustatomas</a:t>
            </a:r>
            <a:r>
              <a:rPr lang="lt-LT" dirty="0"/>
              <a:t>. </a:t>
            </a:r>
            <a:r>
              <a:rPr lang="lt-LT" u="sng" dirty="0">
                <a:solidFill>
                  <a:srgbClr val="FF0000"/>
                </a:solidFill>
              </a:rPr>
              <a:t>Nuomonė</a:t>
            </a:r>
            <a:r>
              <a:rPr lang="lt-LT" dirty="0">
                <a:solidFill>
                  <a:srgbClr val="FF0000"/>
                </a:solidFill>
              </a:rPr>
              <a:t> turi turėti pakankamą faktinį pagrindą, tačiau ji yra subjektyvi, todėl jai netaikomi tiesos ir tikslumo kriterijai</a:t>
            </a:r>
            <a:r>
              <a:rPr lang="lt-LT" dirty="0"/>
              <a:t> (žr., pvz., Lietuvos Aukščiausiojo Teismo 2016 m. kovo 10 d. nutartį civilinėje byloje Nr. 3K-3-141-690/2016 ir joje nurodytą kasacinio teismo praktiką).</a:t>
            </a:r>
            <a:r>
              <a:rPr lang="en-US" dirty="0"/>
              <a:t> </a:t>
            </a:r>
          </a:p>
        </p:txBody>
      </p:sp>
      <p:sp>
        <p:nvSpPr>
          <p:cNvPr id="4" name="Date Placeholder 3">
            <a:extLst>
              <a:ext uri="{FF2B5EF4-FFF2-40B4-BE49-F238E27FC236}">
                <a16:creationId xmlns:a16="http://schemas.microsoft.com/office/drawing/2014/main" id="{1835CB56-AD82-DA4E-8234-773A17460677}"/>
              </a:ext>
            </a:extLst>
          </p:cNvPr>
          <p:cNvSpPr>
            <a:spLocks noGrp="1"/>
          </p:cNvSpPr>
          <p:nvPr>
            <p:ph type="dt" sz="half" idx="10"/>
          </p:nvPr>
        </p:nvSpPr>
        <p:spPr/>
        <p:txBody>
          <a:bodyPr/>
          <a:lstStyle/>
          <a:p>
            <a:fld id="{15C867C9-FF32-DC4E-B809-DCF3FA7E1C8B}" type="datetime1">
              <a:rPr lang="en-US" smtClean="0"/>
              <a:t>9/8/20</a:t>
            </a:fld>
            <a:endParaRPr lang="en-US"/>
          </a:p>
        </p:txBody>
      </p:sp>
      <p:sp>
        <p:nvSpPr>
          <p:cNvPr id="5" name="Footer Placeholder 4">
            <a:extLst>
              <a:ext uri="{FF2B5EF4-FFF2-40B4-BE49-F238E27FC236}">
                <a16:creationId xmlns:a16="http://schemas.microsoft.com/office/drawing/2014/main" id="{13EB0598-A10C-754D-92D1-7CFE89EE00B3}"/>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A7B8A656-3153-504C-B36A-971C318448DF}"/>
              </a:ext>
            </a:extLst>
          </p:cNvPr>
          <p:cNvSpPr>
            <a:spLocks noGrp="1"/>
          </p:cNvSpPr>
          <p:nvPr>
            <p:ph type="sldNum" sz="quarter" idx="12"/>
          </p:nvPr>
        </p:nvSpPr>
        <p:spPr/>
        <p:txBody>
          <a:bodyPr/>
          <a:lstStyle/>
          <a:p>
            <a:fld id="{50118E02-A230-43BD-BC37-117F6B53AA7C}" type="slidenum">
              <a:rPr lang="en-US" smtClean="0"/>
              <a:t>20</a:t>
            </a:fld>
            <a:endParaRPr lang="en-US"/>
          </a:p>
        </p:txBody>
      </p:sp>
    </p:spTree>
    <p:extLst>
      <p:ext uri="{BB962C8B-B14F-4D97-AF65-F5344CB8AC3E}">
        <p14:creationId xmlns:p14="http://schemas.microsoft.com/office/powerpoint/2010/main" val="1640820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Tikslo testas (LAT, EŽTT)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lt-LT" dirty="0"/>
              <a:t>  Ar pateikiama nuomonė siekiant supažindinti su savo nuomone, </a:t>
            </a:r>
            <a:r>
              <a:rPr lang="lt-LT" b="1" i="1" u="sng" dirty="0"/>
              <a:t>informuoti visuomenė apie jai svarbius įvykius ir reiškinius bei viešuosius asmenis ar pažeminti </a:t>
            </a:r>
            <a:r>
              <a:rPr lang="lt-LT" dirty="0"/>
              <a:t>asmenį, sumenkinti juridinio asmens dalykinę reputaciją? </a:t>
            </a:r>
          </a:p>
          <a:p>
            <a:pPr marL="0" indent="0">
              <a:buNone/>
            </a:pPr>
            <a:endParaRPr lang="lt-LT" dirty="0"/>
          </a:p>
          <a:p>
            <a:pPr marL="0" indent="0">
              <a:buNone/>
            </a:pPr>
            <a:r>
              <a:rPr lang="lt-LT" b="1" i="1" u="sng" dirty="0"/>
              <a:t>Ar egzistuoja teisė</a:t>
            </a:r>
            <a:r>
              <a:rPr lang="lt-LT" dirty="0"/>
              <a:t>, kad apie mus būtų formuojam nuomonė, atitinkantį mūsų poelgius, nuopelnus, objektyvią realybę? </a:t>
            </a:r>
            <a:endParaRPr lang="en-US" dirty="0"/>
          </a:p>
        </p:txBody>
      </p:sp>
      <p:sp>
        <p:nvSpPr>
          <p:cNvPr id="4" name="Date Placeholder 3"/>
          <p:cNvSpPr>
            <a:spLocks noGrp="1"/>
          </p:cNvSpPr>
          <p:nvPr>
            <p:ph type="dt" sz="half" idx="10"/>
          </p:nvPr>
        </p:nvSpPr>
        <p:spPr/>
        <p:txBody>
          <a:bodyPr/>
          <a:lstStyle/>
          <a:p>
            <a:fld id="{E4384F3E-1A83-AC4C-8520-160780992EF2}"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21</a:t>
            </a:fld>
            <a:endParaRPr lang="en-US"/>
          </a:p>
        </p:txBody>
      </p:sp>
    </p:spTree>
    <p:extLst>
      <p:ext uri="{BB962C8B-B14F-4D97-AF65-F5344CB8AC3E}">
        <p14:creationId xmlns:p14="http://schemas.microsoft.com/office/powerpoint/2010/main" val="1659720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t>EŽTT jurisprudencija </a:t>
            </a:r>
            <a:br>
              <a:rPr lang="lt-LT" dirty="0"/>
            </a:br>
            <a:r>
              <a:rPr lang="en-US" sz="1600" b="1" dirty="0"/>
              <a:t>CASE OF ALITHIA PUBLISHING COMPANY LTD</a:t>
            </a:r>
            <a:br>
              <a:rPr lang="en-US" sz="1600" b="1" dirty="0"/>
            </a:br>
            <a:r>
              <a:rPr lang="en-US" sz="1600" b="1" dirty="0"/>
              <a:t>&amp; CONSTANTINIDES v. CYPRUS</a:t>
            </a:r>
            <a:r>
              <a:rPr lang="lt-LT" sz="1600" b="1" dirty="0"/>
              <a:t>, 2008.05,22</a:t>
            </a:r>
            <a:endParaRPr lang="en-US" sz="1600" b="1"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69.  The Court points out that, in accordance with its case-law, in order to assess the justification of an impugned statement, a </a:t>
            </a:r>
            <a:r>
              <a:rPr lang="en-US" b="1" i="1" dirty="0"/>
              <a:t>distinction needs to be made between statements of fact and value judgments. While the existence of facts can be demonstrated, the truth of value judgments is not susceptible of proof</a:t>
            </a:r>
            <a:r>
              <a:rPr lang="en-US" dirty="0"/>
              <a:t>. However, even where a statement amounts to a value judgment, there </a:t>
            </a:r>
            <a:r>
              <a:rPr lang="en-US" b="1" i="1" u="sng" dirty="0">
                <a:solidFill>
                  <a:srgbClr val="FF0000"/>
                </a:solidFill>
              </a:rPr>
              <a:t>must exist a sufficient factual basis to support it, failing which a value judgment may be excessive </a:t>
            </a:r>
            <a:r>
              <a:rPr lang="en-US" dirty="0"/>
              <a:t>(see, inter alia, </a:t>
            </a:r>
            <a:r>
              <a:rPr lang="en-US" dirty="0" err="1"/>
              <a:t>Lindon</a:t>
            </a:r>
            <a:r>
              <a:rPr lang="en-US" dirty="0"/>
              <a:t> and Others v. France [GC], cited above, § 55). The applicants relied on the </a:t>
            </a:r>
            <a:r>
              <a:rPr lang="en-US" dirty="0" err="1"/>
              <a:t>defence</a:t>
            </a:r>
            <a:r>
              <a:rPr lang="en-US" dirty="0"/>
              <a:t> of fair comment, which required them to prove the alleged factual basis on which their statements had been based. </a:t>
            </a:r>
            <a:r>
              <a:rPr lang="en-US" b="1" i="1" dirty="0"/>
              <a:t>The Court considers that it is not, in principle, incompatible with Article 10 to place the onus of proving, to the civil standard, the truth of the factual basis on which a value judgment was based.</a:t>
            </a:r>
          </a:p>
        </p:txBody>
      </p:sp>
      <p:sp>
        <p:nvSpPr>
          <p:cNvPr id="4" name="Date Placeholder 3"/>
          <p:cNvSpPr>
            <a:spLocks noGrp="1"/>
          </p:cNvSpPr>
          <p:nvPr>
            <p:ph type="dt" sz="half" idx="10"/>
          </p:nvPr>
        </p:nvSpPr>
        <p:spPr/>
        <p:txBody>
          <a:bodyPr/>
          <a:lstStyle/>
          <a:p>
            <a:fld id="{1389D3C6-D85A-3E49-822E-30264AC9BE71}"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22</a:t>
            </a:fld>
            <a:endParaRPr lang="en-US"/>
          </a:p>
        </p:txBody>
      </p:sp>
    </p:spTree>
    <p:extLst>
      <p:ext uri="{BB962C8B-B14F-4D97-AF65-F5344CB8AC3E}">
        <p14:creationId xmlns:p14="http://schemas.microsoft.com/office/powerpoint/2010/main" val="1346314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LR KT jurisprudencija</a:t>
            </a:r>
            <a:endParaRPr lang="en-US" dirty="0"/>
          </a:p>
        </p:txBody>
      </p:sp>
      <p:sp>
        <p:nvSpPr>
          <p:cNvPr id="3" name="Content Placeholder 2"/>
          <p:cNvSpPr>
            <a:spLocks noGrp="1"/>
          </p:cNvSpPr>
          <p:nvPr>
            <p:ph idx="1"/>
          </p:nvPr>
        </p:nvSpPr>
        <p:spPr/>
        <p:txBody>
          <a:bodyPr/>
          <a:lstStyle/>
          <a:p>
            <a:pPr marL="0" indent="0">
              <a:buNone/>
            </a:pPr>
            <a:endParaRPr lang="lt-LT" dirty="0"/>
          </a:p>
          <a:p>
            <a:pPr marL="0" indent="0">
              <a:buNone/>
            </a:pPr>
            <a:r>
              <a:rPr lang="lt-LT" dirty="0"/>
              <a:t>LR Konstitucija 29 str. Įstatymui, teismui ir kitoms valstybės institucijoms ar pareigūnams visi asmenys lygūs. </a:t>
            </a:r>
          </a:p>
          <a:p>
            <a:pPr marL="0" indent="0">
              <a:buNone/>
            </a:pPr>
            <a:r>
              <a:rPr lang="lt-LT" dirty="0"/>
              <a:t>Kas yra viešieji asmenys, ir kuo jie ypatingi? </a:t>
            </a:r>
          </a:p>
          <a:p>
            <a:pPr marL="0" indent="0">
              <a:buNone/>
            </a:pPr>
            <a:r>
              <a:rPr lang="lt-LT" dirty="0"/>
              <a:t>Objektyviai skirtingus asmenis galima traktuoti skirtingai (viešųjų asmenų doktrina). </a:t>
            </a:r>
            <a:endParaRPr lang="en-US" dirty="0"/>
          </a:p>
        </p:txBody>
      </p:sp>
      <p:sp>
        <p:nvSpPr>
          <p:cNvPr id="4" name="Date Placeholder 3"/>
          <p:cNvSpPr>
            <a:spLocks noGrp="1"/>
          </p:cNvSpPr>
          <p:nvPr>
            <p:ph type="dt" sz="half" idx="10"/>
          </p:nvPr>
        </p:nvSpPr>
        <p:spPr/>
        <p:txBody>
          <a:bodyPr/>
          <a:lstStyle/>
          <a:p>
            <a:fld id="{F47F767B-7D3A-9049-96F8-0584906EB6B2}"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23</a:t>
            </a:fld>
            <a:endParaRPr lang="en-US"/>
          </a:p>
        </p:txBody>
      </p:sp>
    </p:spTree>
    <p:extLst>
      <p:ext uri="{BB962C8B-B14F-4D97-AF65-F5344CB8AC3E}">
        <p14:creationId xmlns:p14="http://schemas.microsoft.com/office/powerpoint/2010/main" val="2173743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Vie</a:t>
            </a:r>
            <a:r>
              <a:rPr lang="lt-LT" b="1" dirty="0" err="1"/>
              <a:t>šasis</a:t>
            </a:r>
            <a:r>
              <a:rPr lang="lt-LT" b="1" dirty="0"/>
              <a:t> asmuo</a:t>
            </a:r>
            <a:endParaRPr lang="en-US" b="1" dirty="0"/>
          </a:p>
        </p:txBody>
      </p:sp>
      <p:sp>
        <p:nvSpPr>
          <p:cNvPr id="3" name="Content Placeholder 2"/>
          <p:cNvSpPr>
            <a:spLocks noGrp="1"/>
          </p:cNvSpPr>
          <p:nvPr>
            <p:ph idx="1"/>
          </p:nvPr>
        </p:nvSpPr>
        <p:spPr/>
        <p:txBody>
          <a:bodyPr>
            <a:normAutofit lnSpcReduction="10000"/>
          </a:bodyPr>
          <a:lstStyle/>
          <a:p>
            <a:r>
              <a:rPr lang="lt-LT" dirty="0"/>
              <a:t>VIĮ.</a:t>
            </a:r>
            <a:r>
              <a:rPr lang="en-US" dirty="0"/>
              <a:t>2.</a:t>
            </a:r>
            <a:r>
              <a:rPr lang="lt-LT" dirty="0"/>
              <a:t>77. </a:t>
            </a:r>
            <a:r>
              <a:rPr lang="lt-LT" b="1" i="1" u="sng" dirty="0"/>
              <a:t>Viešasis asmuo </a:t>
            </a:r>
            <a:r>
              <a:rPr lang="lt-LT" dirty="0"/>
              <a:t>– valstybės politikas, teisėjas, valstybės ar savivaldybės pareigūnas, politinės partijos ir (ar) asociacijos vadovas, kuris dėl einamų pareigų arba savo darbo pobūdžio nuolat dalyvauja valstybinėje ar visuomeninėje veikloje, </a:t>
            </a:r>
            <a:r>
              <a:rPr lang="lt-LT" b="1" i="1" u="sng" dirty="0"/>
              <a:t>arba kitas fizinis asmuo</a:t>
            </a:r>
            <a:r>
              <a:rPr lang="lt-LT" dirty="0"/>
              <a:t>, jeigu jis turi viešojo administravimo įgaliojimus ar administruoja viešųjų paslaugų teikimą </a:t>
            </a:r>
            <a:r>
              <a:rPr lang="lt-LT" b="1" u="sng" dirty="0"/>
              <a:t>arba jeigu jo nuolatinė veikla turi reikšmės viešiesiems reikalams.</a:t>
            </a:r>
            <a:endParaRPr lang="en-US" b="1" u="sng" dirty="0"/>
          </a:p>
        </p:txBody>
      </p:sp>
      <p:sp>
        <p:nvSpPr>
          <p:cNvPr id="4" name="Date Placeholder 3"/>
          <p:cNvSpPr>
            <a:spLocks noGrp="1"/>
          </p:cNvSpPr>
          <p:nvPr>
            <p:ph type="dt" sz="half" idx="10"/>
          </p:nvPr>
        </p:nvSpPr>
        <p:spPr/>
        <p:txBody>
          <a:bodyPr/>
          <a:lstStyle/>
          <a:p>
            <a:fld id="{B0885A69-15D1-AD46-91AD-6B4131515C95}"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24</a:t>
            </a:fld>
            <a:endParaRPr lang="en-US"/>
          </a:p>
        </p:txBody>
      </p:sp>
    </p:spTree>
    <p:extLst>
      <p:ext uri="{BB962C8B-B14F-4D97-AF65-F5344CB8AC3E}">
        <p14:creationId xmlns:p14="http://schemas.microsoft.com/office/powerpoint/2010/main" val="1886511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Viešasis asmuo</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dirty="0"/>
              <a:t>1.</a:t>
            </a:r>
            <a:r>
              <a:rPr lang="lt-LT" dirty="0"/>
              <a:t> Stereotipas </a:t>
            </a:r>
            <a:r>
              <a:rPr lang="en-US" dirty="0"/>
              <a:t>- per</a:t>
            </a:r>
            <a:r>
              <a:rPr lang="lt-LT" dirty="0"/>
              <a:t> siaura interpretacija</a:t>
            </a:r>
            <a:r>
              <a:rPr lang="en-US" dirty="0"/>
              <a:t>, E</a:t>
            </a:r>
            <a:r>
              <a:rPr lang="lt-LT" dirty="0"/>
              <a:t>ŽTT platesnė interpretacija, Vokietijos teismų praktika – “</a:t>
            </a:r>
            <a:r>
              <a:rPr lang="lt-LT" dirty="0" err="1"/>
              <a:t>pop</a:t>
            </a:r>
            <a:r>
              <a:rPr lang="lt-LT" dirty="0"/>
              <a:t>” pasaulio viešieji asmenys. Elgesio modeliai jaunimui. (pavyzdys su </a:t>
            </a:r>
            <a:r>
              <a:rPr lang="lt-LT" dirty="0" err="1"/>
              <a:t>blogeriu</a:t>
            </a:r>
            <a:r>
              <a:rPr lang="lt-LT" dirty="0"/>
              <a:t> </a:t>
            </a:r>
            <a:r>
              <a:rPr lang="en-US" dirty="0" err="1"/>
              <a:t>narkomanu</a:t>
            </a:r>
            <a:r>
              <a:rPr lang="en-US" dirty="0"/>
              <a:t>, </a:t>
            </a:r>
            <a:r>
              <a:rPr lang="lt-LT" dirty="0"/>
              <a:t>asmeniu priklausomu nuo alkoholio). </a:t>
            </a:r>
          </a:p>
          <a:p>
            <a:pPr marL="0" indent="0">
              <a:buNone/>
            </a:pPr>
            <a:r>
              <a:rPr lang="en-US" dirty="0"/>
              <a:t>2. </a:t>
            </a:r>
            <a:r>
              <a:rPr lang="lt-LT" dirty="0"/>
              <a:t>Viešojo asmens laipsniai</a:t>
            </a:r>
            <a:r>
              <a:rPr lang="en-US" dirty="0"/>
              <a:t>. </a:t>
            </a:r>
            <a:r>
              <a:rPr lang="en-US" dirty="0" err="1"/>
              <a:t>Viešumo</a:t>
            </a:r>
            <a:r>
              <a:rPr lang="en-US" dirty="0"/>
              <a:t> </a:t>
            </a:r>
            <a:r>
              <a:rPr lang="en-US" dirty="0" err="1"/>
              <a:t>laipsni</a:t>
            </a:r>
            <a:r>
              <a:rPr lang="lt-LT" dirty="0"/>
              <a:t>ų konstitucinė prasmė. </a:t>
            </a:r>
          </a:p>
          <a:p>
            <a:pPr marL="0" indent="0">
              <a:buNone/>
            </a:pPr>
            <a:r>
              <a:rPr lang="en-US" dirty="0"/>
              <a:t>3. </a:t>
            </a:r>
            <a:r>
              <a:rPr lang="en-US" dirty="0" err="1"/>
              <a:t>Tinkamai</a:t>
            </a:r>
            <a:r>
              <a:rPr lang="en-US" dirty="0"/>
              <a:t> </a:t>
            </a:r>
            <a:r>
              <a:rPr lang="en-US" dirty="0" err="1"/>
              <a:t>argumentuojant</a:t>
            </a:r>
            <a:r>
              <a:rPr lang="en-US" dirty="0"/>
              <a:t> </a:t>
            </a:r>
            <a:r>
              <a:rPr lang="en-US" dirty="0" err="1"/>
              <a:t>galima</a:t>
            </a:r>
            <a:r>
              <a:rPr lang="en-US" dirty="0"/>
              <a:t> </a:t>
            </a:r>
            <a:r>
              <a:rPr lang="lt-LT" dirty="0"/>
              <a:t>plėsti sąvoka teismų praktikoje.</a:t>
            </a:r>
          </a:p>
          <a:p>
            <a:pPr marL="0" indent="0">
              <a:buNone/>
            </a:pPr>
            <a:endParaRPr lang="en-US" dirty="0"/>
          </a:p>
        </p:txBody>
      </p:sp>
      <p:sp>
        <p:nvSpPr>
          <p:cNvPr id="4" name="Date Placeholder 3"/>
          <p:cNvSpPr>
            <a:spLocks noGrp="1"/>
          </p:cNvSpPr>
          <p:nvPr>
            <p:ph type="dt" sz="half" idx="10"/>
          </p:nvPr>
        </p:nvSpPr>
        <p:spPr/>
        <p:txBody>
          <a:bodyPr/>
          <a:lstStyle/>
          <a:p>
            <a:fld id="{174149D7-6623-DE4D-88D3-18DD08A8966A}"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25</a:t>
            </a:fld>
            <a:endParaRPr lang="en-US"/>
          </a:p>
        </p:txBody>
      </p:sp>
    </p:spTree>
    <p:extLst>
      <p:ext uri="{BB962C8B-B14F-4D97-AF65-F5344CB8AC3E}">
        <p14:creationId xmlns:p14="http://schemas.microsoft.com/office/powerpoint/2010/main" val="1357242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EA690-B099-EF41-8DD1-BA10FAEFB7DC}"/>
              </a:ext>
            </a:extLst>
          </p:cNvPr>
          <p:cNvSpPr>
            <a:spLocks noGrp="1"/>
          </p:cNvSpPr>
          <p:nvPr>
            <p:ph type="title"/>
          </p:nvPr>
        </p:nvSpPr>
        <p:spPr/>
        <p:txBody>
          <a:bodyPr/>
          <a:lstStyle/>
          <a:p>
            <a:r>
              <a:rPr lang="en-US" dirty="0"/>
              <a:t>LAT (</a:t>
            </a:r>
            <a:r>
              <a:rPr lang="en-US" dirty="0" err="1"/>
              <a:t>Viešieji</a:t>
            </a:r>
            <a:r>
              <a:rPr lang="en-US" dirty="0"/>
              <a:t> </a:t>
            </a:r>
            <a:r>
              <a:rPr lang="en-US" dirty="0" err="1"/>
              <a:t>asmenys</a:t>
            </a:r>
            <a:r>
              <a:rPr lang="en-US" dirty="0"/>
              <a:t>)</a:t>
            </a:r>
          </a:p>
        </p:txBody>
      </p:sp>
      <p:sp>
        <p:nvSpPr>
          <p:cNvPr id="3" name="Content Placeholder 2">
            <a:extLst>
              <a:ext uri="{FF2B5EF4-FFF2-40B4-BE49-F238E27FC236}">
                <a16:creationId xmlns:a16="http://schemas.microsoft.com/office/drawing/2014/main" id="{655CBAE4-972E-824A-9602-EF0AF024A80D}"/>
              </a:ext>
            </a:extLst>
          </p:cNvPr>
          <p:cNvSpPr>
            <a:spLocks noGrp="1"/>
          </p:cNvSpPr>
          <p:nvPr>
            <p:ph idx="1"/>
          </p:nvPr>
        </p:nvSpPr>
        <p:spPr/>
        <p:txBody>
          <a:bodyPr>
            <a:normAutofit fontScale="70000" lnSpcReduction="20000"/>
          </a:bodyPr>
          <a:lstStyle/>
          <a:p>
            <a:r>
              <a:rPr lang="lt-LT" dirty="0"/>
              <a:t>52. Nagrinėjamoje byloje (Civilinė byla Nr. e3K-3-237-684/2019)</a:t>
            </a:r>
            <a:endParaRPr lang="en-US" dirty="0"/>
          </a:p>
          <a:p>
            <a:pPr marL="0" indent="0">
              <a:buNone/>
            </a:pPr>
            <a:r>
              <a:rPr lang="lt-LT" dirty="0"/>
              <a:t>nėra ginčo dėl ieškovo teisinio statuso – ieškovas yra viešasis asmuo, o viešasis asmuo </a:t>
            </a:r>
            <a:r>
              <a:rPr lang="lt-LT" u="sng" dirty="0">
                <a:solidFill>
                  <a:srgbClr val="FF0000"/>
                </a:solidFill>
              </a:rPr>
              <a:t>nesinaudoja</a:t>
            </a:r>
            <a:r>
              <a:rPr lang="lt-LT" dirty="0"/>
              <a:t> tokiu pačiu garbės ir orumo gynimu kaip privatus asmuo. </a:t>
            </a:r>
            <a:r>
              <a:rPr lang="lt-LT" u="sng" dirty="0"/>
              <a:t>Nors viešajam asmeniui taikoma mažesnė pažeidžiamų teisių apsauga, jo pakantumo ir tolerancijos skelbiamai informacijai pareiga neeliminuoja duomenis skleidžiančio asmens pareigos veikti sąžiningai, pvz., siekiant informuoti visuomenę apie viešąjį asmenį ir jo veiklą tokiais klausimais, kuriuos visuomenė turi pagrįstą ir teisėtą interesą žinoti. Todėl kai asmuo skelbia duomenis apie viešąjį asmenį turėdamas tikslą jį pažeminti, jam taikoma civilinė atsakomybė</a:t>
            </a:r>
            <a:r>
              <a:rPr lang="lt-LT" dirty="0"/>
              <a:t> (žr. Lietuvos Aukščiausiojo Teismo 2016 m. kovo 10 d. nutarties civilinėje byloje Nr. 3K-3-141-690/2016 33 punktą).</a:t>
            </a:r>
            <a:endParaRPr lang="en-US" dirty="0"/>
          </a:p>
          <a:p>
            <a:endParaRPr lang="en-US" dirty="0"/>
          </a:p>
        </p:txBody>
      </p:sp>
      <p:sp>
        <p:nvSpPr>
          <p:cNvPr id="4" name="Date Placeholder 3">
            <a:extLst>
              <a:ext uri="{FF2B5EF4-FFF2-40B4-BE49-F238E27FC236}">
                <a16:creationId xmlns:a16="http://schemas.microsoft.com/office/drawing/2014/main" id="{7BF0D826-90DD-FE48-8D32-DFD7A155106F}"/>
              </a:ext>
            </a:extLst>
          </p:cNvPr>
          <p:cNvSpPr>
            <a:spLocks noGrp="1"/>
          </p:cNvSpPr>
          <p:nvPr>
            <p:ph type="dt" sz="half" idx="10"/>
          </p:nvPr>
        </p:nvSpPr>
        <p:spPr/>
        <p:txBody>
          <a:bodyPr/>
          <a:lstStyle/>
          <a:p>
            <a:fld id="{E2B42A4C-19CB-8E41-90BF-A7AA3379893E}" type="datetime1">
              <a:rPr lang="en-US" smtClean="0"/>
              <a:t>9/8/20</a:t>
            </a:fld>
            <a:endParaRPr lang="en-US"/>
          </a:p>
        </p:txBody>
      </p:sp>
      <p:sp>
        <p:nvSpPr>
          <p:cNvPr id="5" name="Footer Placeholder 4">
            <a:extLst>
              <a:ext uri="{FF2B5EF4-FFF2-40B4-BE49-F238E27FC236}">
                <a16:creationId xmlns:a16="http://schemas.microsoft.com/office/drawing/2014/main" id="{E548E6F0-F841-2B4C-93F8-10A6ADCE9AF3}"/>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3F210721-0042-F04C-B494-FBFB6B1F2EB0}"/>
              </a:ext>
            </a:extLst>
          </p:cNvPr>
          <p:cNvSpPr>
            <a:spLocks noGrp="1"/>
          </p:cNvSpPr>
          <p:nvPr>
            <p:ph type="sldNum" sz="quarter" idx="12"/>
          </p:nvPr>
        </p:nvSpPr>
        <p:spPr/>
        <p:txBody>
          <a:bodyPr/>
          <a:lstStyle/>
          <a:p>
            <a:fld id="{50118E02-A230-43BD-BC37-117F6B53AA7C}" type="slidenum">
              <a:rPr lang="en-US" smtClean="0"/>
              <a:t>26</a:t>
            </a:fld>
            <a:endParaRPr lang="en-US"/>
          </a:p>
        </p:txBody>
      </p:sp>
    </p:spTree>
    <p:extLst>
      <p:ext uri="{BB962C8B-B14F-4D97-AF65-F5344CB8AC3E}">
        <p14:creationId xmlns:p14="http://schemas.microsoft.com/office/powerpoint/2010/main" val="2671393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b="1" dirty="0"/>
              <a:t>Visuomenės informavimo priemonė</a:t>
            </a:r>
            <a:br>
              <a:rPr lang="lt-LT" dirty="0"/>
            </a:br>
            <a:endParaRPr lang="en-US" dirty="0"/>
          </a:p>
        </p:txBody>
      </p:sp>
      <p:sp>
        <p:nvSpPr>
          <p:cNvPr id="3" name="Content Placeholder 2"/>
          <p:cNvSpPr>
            <a:spLocks noGrp="1"/>
          </p:cNvSpPr>
          <p:nvPr>
            <p:ph idx="1"/>
          </p:nvPr>
        </p:nvSpPr>
        <p:spPr/>
        <p:txBody>
          <a:bodyPr>
            <a:normAutofit lnSpcReduction="10000"/>
          </a:bodyPr>
          <a:lstStyle/>
          <a:p>
            <a:r>
              <a:rPr lang="lt-LT" b="1" i="1" u="sng" dirty="0"/>
              <a:t>Visuomenės informavimo priemonė</a:t>
            </a:r>
            <a:r>
              <a:rPr lang="lt-LT" dirty="0"/>
              <a:t> – laikraštis, žurnalas, biuletenis ar kitas leidinys, knyga, televizijos programa, radijo programa, kino ar kita garso ir vaizdo studijų produkcija, informacinės visuomenės informavimo priemonė </a:t>
            </a:r>
            <a:r>
              <a:rPr lang="lt-LT" b="1" i="1" u="sng" dirty="0">
                <a:solidFill>
                  <a:srgbClr val="FF0000"/>
                </a:solidFill>
              </a:rPr>
              <a:t>ir kita priemonė, kuria viešai skleidžiama informacija</a:t>
            </a:r>
            <a:r>
              <a:rPr lang="lt-LT" dirty="0"/>
              <a:t>. Pagal šį įstatymą visuomenės informavimo priemonei nepriskiriamas oficialus, techninis ir tarnybinis dokumentas, vertybiniai popieriai.</a:t>
            </a:r>
            <a:endParaRPr lang="en-US" dirty="0"/>
          </a:p>
        </p:txBody>
      </p:sp>
      <p:sp>
        <p:nvSpPr>
          <p:cNvPr id="4" name="Date Placeholder 3"/>
          <p:cNvSpPr>
            <a:spLocks noGrp="1"/>
          </p:cNvSpPr>
          <p:nvPr>
            <p:ph type="dt" sz="half" idx="10"/>
          </p:nvPr>
        </p:nvSpPr>
        <p:spPr/>
        <p:txBody>
          <a:bodyPr/>
          <a:lstStyle/>
          <a:p>
            <a:fld id="{1EB3DF2B-DE23-5C4E-9225-77699D28DBA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27</a:t>
            </a:fld>
            <a:endParaRPr lang="en-US"/>
          </a:p>
        </p:txBody>
      </p:sp>
    </p:spTree>
    <p:extLst>
      <p:ext uri="{BB962C8B-B14F-4D97-AF65-F5344CB8AC3E}">
        <p14:creationId xmlns:p14="http://schemas.microsoft.com/office/powerpoint/2010/main" val="16348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LR Civilinis Kodeksas, II knyga</a:t>
            </a:r>
            <a:endParaRPr lang="en-US" dirty="0"/>
          </a:p>
        </p:txBody>
      </p:sp>
      <p:sp>
        <p:nvSpPr>
          <p:cNvPr id="3" name="Content Placeholder 2"/>
          <p:cNvSpPr>
            <a:spLocks noGrp="1"/>
          </p:cNvSpPr>
          <p:nvPr>
            <p:ph idx="1"/>
          </p:nvPr>
        </p:nvSpPr>
        <p:spPr/>
        <p:txBody>
          <a:bodyPr>
            <a:normAutofit fontScale="55000" lnSpcReduction="20000"/>
          </a:bodyPr>
          <a:lstStyle/>
          <a:p>
            <a:r>
              <a:rPr lang="lt-LT" dirty="0"/>
              <a:t>2.24 straipsnis. Asmens garbės ir orumo gynimas</a:t>
            </a:r>
          </a:p>
          <a:p>
            <a:endParaRPr lang="lt-LT" dirty="0"/>
          </a:p>
          <a:p>
            <a:r>
              <a:rPr lang="lt-LT" dirty="0"/>
              <a:t>1. Asmuo turi teisę reikalauti teismo tvarka paneigti paskleistus duomenis, žeminančius jo garbę ir orumą ir neatitinkančius tikrovės, taip pat atlyginti tokių duomenų paskleidimu jam padarytą turtinę ir neturtinę žalą. Po asmens mirties tokią teisę turi jo sutuoktinis, tėvai ir vaikai, jeigu tikrovės neatitinkančių duomenų apie mirusįjį paskleidimas kartu žemina ir jų garbę bei orumą. </a:t>
            </a:r>
            <a:r>
              <a:rPr lang="lt-LT" i="1" u="sng" dirty="0" err="1">
                <a:solidFill>
                  <a:srgbClr val="FF0000"/>
                </a:solidFill>
              </a:rPr>
              <a:t>Preziumuojama</a:t>
            </a:r>
            <a:r>
              <a:rPr lang="lt-LT" i="1" u="sng" dirty="0">
                <a:solidFill>
                  <a:srgbClr val="FF0000"/>
                </a:solidFill>
              </a:rPr>
              <a:t>, jog paskleisti duomenys neatitinka tikrovės, kol juos paskleidęs asmuo neįrodo priešingai.</a:t>
            </a:r>
          </a:p>
          <a:p>
            <a:endParaRPr lang="lt-LT" dirty="0"/>
          </a:p>
          <a:p>
            <a:r>
              <a:rPr lang="lt-LT" dirty="0"/>
              <a:t>2. Jeigu tikrovės neatitinkantys duomenys buvo paskleisti per visuomenės informavimo priemonę (spaudoje, televizijoje, radijuje ir pan.), asmuo, apie kurį šie duomenys buvo paskleisti, turi teisę surašyti paneigimą ir pareikalauti, kad ta visuomenės informavimo priemonė šį paneigimą nemokamai išspausdintų ar kitaip paskelbtų. Visuomenės informavimo priemonė šį paneigimą privalo išspausdinti ar kitaip paskelbti per dvi savaites nuo jo gavimo dienos. Visuomenės informavimo priemonė turi teisę atsisakyti spausdinti ar paskelbti paneigimą tik tuo atveju, jeigu paneigimo turinys prieštarauja gerai moralei.</a:t>
            </a:r>
            <a:endParaRPr lang="en-US" dirty="0"/>
          </a:p>
        </p:txBody>
      </p:sp>
      <p:sp>
        <p:nvSpPr>
          <p:cNvPr id="4" name="Date Placeholder 3"/>
          <p:cNvSpPr>
            <a:spLocks noGrp="1"/>
          </p:cNvSpPr>
          <p:nvPr>
            <p:ph type="dt" sz="half" idx="10"/>
          </p:nvPr>
        </p:nvSpPr>
        <p:spPr/>
        <p:txBody>
          <a:bodyPr/>
          <a:lstStyle/>
          <a:p>
            <a:fld id="{7F2BB739-BC1A-DA45-9253-F94D45D73813}"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28</a:t>
            </a:fld>
            <a:endParaRPr lang="en-US"/>
          </a:p>
        </p:txBody>
      </p:sp>
    </p:spTree>
    <p:extLst>
      <p:ext uri="{BB962C8B-B14F-4D97-AF65-F5344CB8AC3E}">
        <p14:creationId xmlns:p14="http://schemas.microsoft.com/office/powerpoint/2010/main" val="3427173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a:t>Onus</a:t>
            </a:r>
            <a:r>
              <a:rPr lang="lt-LT" dirty="0"/>
              <a:t> </a:t>
            </a:r>
            <a:r>
              <a:rPr lang="lt-LT" dirty="0" err="1"/>
              <a:t>probandi</a:t>
            </a:r>
            <a:endParaRPr lang="en-US" dirty="0"/>
          </a:p>
        </p:txBody>
      </p:sp>
      <p:sp>
        <p:nvSpPr>
          <p:cNvPr id="3" name="Content Placeholder 2"/>
          <p:cNvSpPr>
            <a:spLocks noGrp="1"/>
          </p:cNvSpPr>
          <p:nvPr>
            <p:ph idx="1"/>
          </p:nvPr>
        </p:nvSpPr>
        <p:spPr/>
        <p:txBody>
          <a:bodyPr>
            <a:normAutofit/>
          </a:bodyPr>
          <a:lstStyle/>
          <a:p>
            <a:pPr marL="0" indent="0">
              <a:buNone/>
            </a:pPr>
            <a:r>
              <a:rPr lang="lt-LT" dirty="0"/>
              <a:t> </a:t>
            </a:r>
            <a:r>
              <a:rPr lang="lt-LT" b="1" i="1" u="sng" dirty="0"/>
              <a:t>Civilinis procesas, Garbės ir orumo gynimas</a:t>
            </a:r>
          </a:p>
          <a:p>
            <a:pPr marL="0" indent="0">
              <a:buNone/>
            </a:pPr>
            <a:r>
              <a:rPr lang="lt-LT" b="1" i="1" u="sng" dirty="0"/>
              <a:t>LAT testas: </a:t>
            </a:r>
          </a:p>
          <a:p>
            <a:pPr marL="0" indent="0">
              <a:buNone/>
            </a:pPr>
            <a:r>
              <a:rPr lang="lt-LT" dirty="0"/>
              <a:t>1. Žinių paskleidimo faktas; </a:t>
            </a:r>
          </a:p>
          <a:p>
            <a:pPr marL="0" indent="0">
              <a:buNone/>
            </a:pPr>
            <a:r>
              <a:rPr lang="lt-LT" dirty="0"/>
              <a:t>2. Faktas, jog paskleistos žinios yra apie ieškovą; </a:t>
            </a:r>
          </a:p>
          <a:p>
            <a:pPr marL="0" indent="0">
              <a:buNone/>
            </a:pPr>
            <a:r>
              <a:rPr lang="lt-LT" dirty="0"/>
              <a:t>3. Faktas, jog paskleistos žinios žemina asmens garbę ir   orumą; (</a:t>
            </a:r>
            <a:r>
              <a:rPr lang="lt-LT" b="1" i="1" u="sng" dirty="0"/>
              <a:t>įrodinėja ieškovas</a:t>
            </a:r>
            <a:r>
              <a:rPr lang="lt-LT" dirty="0"/>
              <a:t>) </a:t>
            </a:r>
          </a:p>
          <a:p>
            <a:pPr marL="0" indent="0">
              <a:buNone/>
            </a:pPr>
            <a:r>
              <a:rPr lang="lt-LT" dirty="0"/>
              <a:t>4. Faktas, jog paskleistos žinios neatitinka tikrovės.  (</a:t>
            </a:r>
            <a:r>
              <a:rPr lang="lt-LT" b="1" i="1" u="sng" dirty="0"/>
              <a:t>įrodinėja atsakovas</a:t>
            </a:r>
            <a:r>
              <a:rPr lang="lt-LT" dirty="0"/>
              <a:t>) </a:t>
            </a:r>
            <a:endParaRPr lang="en-US" dirty="0"/>
          </a:p>
        </p:txBody>
      </p:sp>
      <p:sp>
        <p:nvSpPr>
          <p:cNvPr id="4" name="Date Placeholder 3"/>
          <p:cNvSpPr>
            <a:spLocks noGrp="1"/>
          </p:cNvSpPr>
          <p:nvPr>
            <p:ph type="dt" sz="half" idx="10"/>
          </p:nvPr>
        </p:nvSpPr>
        <p:spPr/>
        <p:txBody>
          <a:bodyPr/>
          <a:lstStyle/>
          <a:p>
            <a:fld id="{96202709-44D4-634B-ADCF-A70726D3074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29</a:t>
            </a:fld>
            <a:endParaRPr lang="en-US"/>
          </a:p>
        </p:txBody>
      </p:sp>
    </p:spTree>
    <p:extLst>
      <p:ext uri="{BB962C8B-B14F-4D97-AF65-F5344CB8AC3E}">
        <p14:creationId xmlns:p14="http://schemas.microsoft.com/office/powerpoint/2010/main" val="1505157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Viešasis diskursas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lt-LT" dirty="0"/>
              <a:t>1.Kas yra viešasis diskursas?</a:t>
            </a:r>
          </a:p>
          <a:p>
            <a:pPr marL="0" indent="0">
              <a:buNone/>
            </a:pPr>
            <a:r>
              <a:rPr lang="lt-LT" dirty="0"/>
              <a:t>2.Koks jo tikslas demokratinėje valstybėje?</a:t>
            </a:r>
          </a:p>
          <a:p>
            <a:pPr marL="0" indent="0">
              <a:buNone/>
            </a:pPr>
            <a:r>
              <a:rPr lang="lt-LT" dirty="0"/>
              <a:t>3.Kokia viešojo diskurso kokybės įtaka demokratijos kokybei? </a:t>
            </a:r>
          </a:p>
          <a:p>
            <a:pPr marL="0" indent="0">
              <a:buNone/>
            </a:pPr>
            <a:r>
              <a:rPr lang="lt-LT" dirty="0"/>
              <a:t>4. Kuo skiriasi kokybiškai informuotas rinkėjas nuo nekokybiškai informuoto rinkėjo?</a:t>
            </a:r>
          </a:p>
          <a:p>
            <a:pPr marL="0" indent="0">
              <a:buNone/>
            </a:pPr>
            <a:r>
              <a:rPr lang="lt-LT" dirty="0"/>
              <a:t>5. Ką reiškia teisė gauti informaciją? </a:t>
            </a:r>
          </a:p>
          <a:p>
            <a:pPr marL="0" indent="0">
              <a:buNone/>
            </a:pPr>
            <a:r>
              <a:rPr lang="en-US" dirty="0"/>
              <a:t>6. </a:t>
            </a:r>
            <a:r>
              <a:rPr lang="en-US" dirty="0" err="1"/>
              <a:t>Koks</a:t>
            </a:r>
            <a:r>
              <a:rPr lang="en-US" dirty="0"/>
              <a:t> </a:t>
            </a:r>
            <a:r>
              <a:rPr lang="en-US" dirty="0" err="1"/>
              <a:t>informacijos</a:t>
            </a:r>
            <a:r>
              <a:rPr lang="en-US" dirty="0"/>
              <a:t> </a:t>
            </a:r>
            <a:r>
              <a:rPr lang="en-US" dirty="0" err="1"/>
              <a:t>ir</a:t>
            </a:r>
            <a:r>
              <a:rPr lang="en-US" dirty="0"/>
              <a:t> </a:t>
            </a:r>
            <a:r>
              <a:rPr lang="en-US" dirty="0" err="1"/>
              <a:t>pramogos</a:t>
            </a:r>
            <a:r>
              <a:rPr lang="en-US" dirty="0"/>
              <a:t> </a:t>
            </a:r>
            <a:r>
              <a:rPr lang="en-US" dirty="0" err="1"/>
              <a:t>santykis</a:t>
            </a:r>
            <a:r>
              <a:rPr lang="en-US" dirty="0"/>
              <a:t> (</a:t>
            </a:r>
            <a:r>
              <a:rPr lang="en-US" dirty="0" err="1"/>
              <a:t>Vokietijos</a:t>
            </a:r>
            <a:r>
              <a:rPr lang="en-US" dirty="0"/>
              <a:t> k.t. </a:t>
            </a:r>
            <a:r>
              <a:rPr lang="en-US" dirty="0" err="1"/>
              <a:t>praktika</a:t>
            </a:r>
            <a:r>
              <a:rPr lang="en-US" dirty="0"/>
              <a:t>)? </a:t>
            </a:r>
            <a:endParaRPr lang="lt-LT" dirty="0"/>
          </a:p>
          <a:p>
            <a:pPr marL="0" indent="0">
              <a:buNone/>
            </a:pPr>
            <a:r>
              <a:rPr lang="en-US" dirty="0"/>
              <a:t>7. Kas </a:t>
            </a:r>
            <a:r>
              <a:rPr lang="en-US" dirty="0" err="1"/>
              <a:t>yra</a:t>
            </a:r>
            <a:r>
              <a:rPr lang="en-US" dirty="0"/>
              <a:t> “Chilling </a:t>
            </a:r>
            <a:r>
              <a:rPr lang="en-US" dirty="0" err="1"/>
              <a:t>efect</a:t>
            </a:r>
            <a:r>
              <a:rPr lang="en-US" dirty="0"/>
              <a:t>”? </a:t>
            </a:r>
            <a:r>
              <a:rPr lang="lt-LT" dirty="0"/>
              <a:t>Koks „šiurpinimas“ pateisinamas? </a:t>
            </a:r>
          </a:p>
          <a:p>
            <a:pPr marL="0" indent="0">
              <a:buNone/>
            </a:pPr>
            <a:r>
              <a:rPr lang="lt-LT" dirty="0"/>
              <a:t>8. Kas yra žmogaus </a:t>
            </a:r>
            <a:r>
              <a:rPr lang="lt-LT" dirty="0" err="1"/>
              <a:t>oruymas</a:t>
            </a:r>
            <a:r>
              <a:rPr lang="lt-LT" dirty="0"/>
              <a:t>?</a:t>
            </a:r>
          </a:p>
          <a:p>
            <a:pPr marL="0" indent="0">
              <a:buNone/>
            </a:pPr>
            <a:r>
              <a:rPr lang="lt-LT" dirty="0"/>
              <a:t>9. Kuo skiriasi smalsumo ir viešojo intereso tenkinimas?</a:t>
            </a:r>
          </a:p>
          <a:p>
            <a:pPr marL="0" indent="0">
              <a:buNone/>
            </a:pPr>
            <a:endParaRPr lang="en-US" dirty="0"/>
          </a:p>
        </p:txBody>
      </p:sp>
      <p:sp>
        <p:nvSpPr>
          <p:cNvPr id="4" name="Date Placeholder 3"/>
          <p:cNvSpPr>
            <a:spLocks noGrp="1"/>
          </p:cNvSpPr>
          <p:nvPr>
            <p:ph type="dt" sz="half" idx="10"/>
          </p:nvPr>
        </p:nvSpPr>
        <p:spPr/>
        <p:txBody>
          <a:bodyPr/>
          <a:lstStyle/>
          <a:p>
            <a:fld id="{FAC5326E-3602-A142-A5DF-BF5C3B2DB80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3</a:t>
            </a:fld>
            <a:endParaRPr lang="en-US"/>
          </a:p>
        </p:txBody>
      </p:sp>
    </p:spTree>
    <p:extLst>
      <p:ext uri="{BB962C8B-B14F-4D97-AF65-F5344CB8AC3E}">
        <p14:creationId xmlns:p14="http://schemas.microsoft.com/office/powerpoint/2010/main" val="1228307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Onus </a:t>
            </a:r>
            <a:r>
              <a:rPr lang="en-US" dirty="0" err="1"/>
              <a:t>probandi</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pt-BR" b="1" i="1" u="sng" dirty="0" err="1"/>
              <a:t>Civilinis</a:t>
            </a:r>
            <a:r>
              <a:rPr lang="pt-BR" b="1" i="1" u="sng" dirty="0"/>
              <a:t> </a:t>
            </a:r>
            <a:r>
              <a:rPr lang="pt-BR" b="1" i="1" u="sng" dirty="0" err="1"/>
              <a:t>procesas</a:t>
            </a:r>
            <a:r>
              <a:rPr lang="pt-BR" b="1" i="1" u="sng" dirty="0"/>
              <a:t>, </a:t>
            </a:r>
            <a:r>
              <a:rPr lang="lt-LT" b="1" i="1" u="sng" dirty="0"/>
              <a:t>Privataus gyvenimo gynimas, </a:t>
            </a:r>
            <a:r>
              <a:rPr lang="pt-BR" b="1" i="1" u="sng" dirty="0"/>
              <a:t>LAT testas: </a:t>
            </a:r>
          </a:p>
          <a:p>
            <a:pPr marL="514350" indent="-514350">
              <a:buAutoNum type="arabicPeriod"/>
            </a:pPr>
            <a:r>
              <a:rPr lang="lt-LT" dirty="0"/>
              <a:t>Informacijos paskleidimo faktas; </a:t>
            </a:r>
          </a:p>
          <a:p>
            <a:pPr marL="514350" indent="-514350">
              <a:buAutoNum type="arabicPeriod"/>
            </a:pPr>
            <a:r>
              <a:rPr lang="lt-LT" dirty="0"/>
              <a:t>Faktas, jog paskleista informacija yra apie ieškovą;</a:t>
            </a:r>
          </a:p>
          <a:p>
            <a:pPr marL="514350" indent="-514350">
              <a:buAutoNum type="arabicPeriod"/>
            </a:pPr>
            <a:r>
              <a:rPr lang="lt-LT" dirty="0"/>
              <a:t>Faktas, jog paskleista informacija yra apie žmogaus privatų gyvenimą; </a:t>
            </a:r>
          </a:p>
          <a:p>
            <a:pPr marL="514350" indent="-514350">
              <a:buAutoNum type="arabicPeriod"/>
            </a:pPr>
            <a:r>
              <a:rPr lang="lt-LT" dirty="0"/>
              <a:t>Faktas, jog informacija paskleista be asmens sutikimo;</a:t>
            </a:r>
          </a:p>
          <a:p>
            <a:pPr marL="514350" indent="-514350">
              <a:buAutoNum type="arabicPeriod"/>
            </a:pPr>
            <a:r>
              <a:rPr lang="lt-LT" dirty="0"/>
              <a:t>Faktas, jog informacija paskleista nesant teisėto visuomenės intereso.</a:t>
            </a:r>
            <a:endParaRPr lang="en-US" dirty="0"/>
          </a:p>
        </p:txBody>
      </p:sp>
      <p:sp>
        <p:nvSpPr>
          <p:cNvPr id="4" name="Date Placeholder 3"/>
          <p:cNvSpPr>
            <a:spLocks noGrp="1"/>
          </p:cNvSpPr>
          <p:nvPr>
            <p:ph type="dt" sz="half" idx="10"/>
          </p:nvPr>
        </p:nvSpPr>
        <p:spPr/>
        <p:txBody>
          <a:bodyPr/>
          <a:lstStyle/>
          <a:p>
            <a:fld id="{86B4F3D2-C063-904B-8AEF-578B876883B8}"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30</a:t>
            </a:fld>
            <a:endParaRPr lang="en-US"/>
          </a:p>
        </p:txBody>
      </p:sp>
    </p:spTree>
    <p:extLst>
      <p:ext uri="{BB962C8B-B14F-4D97-AF65-F5344CB8AC3E}">
        <p14:creationId xmlns:p14="http://schemas.microsoft.com/office/powerpoint/2010/main" val="3852848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b="1" dirty="0"/>
              <a:t>Kokias teisines gynybos priemones rinktis?</a:t>
            </a:r>
            <a:endParaRPr lang="en-US" b="1" dirty="0"/>
          </a:p>
        </p:txBody>
      </p:sp>
      <p:sp>
        <p:nvSpPr>
          <p:cNvPr id="3" name="Content Placeholder 2"/>
          <p:cNvSpPr>
            <a:spLocks noGrp="1"/>
          </p:cNvSpPr>
          <p:nvPr>
            <p:ph idx="1"/>
          </p:nvPr>
        </p:nvSpPr>
        <p:spPr/>
        <p:txBody>
          <a:bodyPr/>
          <a:lstStyle/>
          <a:p>
            <a:pPr marL="0" indent="0" algn="ctr">
              <a:buNone/>
            </a:pPr>
            <a:r>
              <a:rPr lang="lt-LT" sz="4800" dirty="0"/>
              <a:t>Civilinis kodeksas</a:t>
            </a:r>
          </a:p>
          <a:p>
            <a:pPr marL="0" indent="0" algn="ctr">
              <a:buNone/>
            </a:pPr>
            <a:r>
              <a:rPr lang="lt-LT" sz="8000" dirty="0"/>
              <a:t>ar</a:t>
            </a:r>
          </a:p>
          <a:p>
            <a:pPr marL="0" indent="0" algn="ctr">
              <a:buNone/>
            </a:pPr>
            <a:r>
              <a:rPr lang="lt-LT" sz="4800" dirty="0"/>
              <a:t>Baudžiamasis kodeksas</a:t>
            </a:r>
            <a:endParaRPr lang="en-US" sz="4800" dirty="0"/>
          </a:p>
        </p:txBody>
      </p:sp>
      <p:sp>
        <p:nvSpPr>
          <p:cNvPr id="4" name="Date Placeholder 3"/>
          <p:cNvSpPr>
            <a:spLocks noGrp="1"/>
          </p:cNvSpPr>
          <p:nvPr>
            <p:ph type="dt" sz="half" idx="10"/>
          </p:nvPr>
        </p:nvSpPr>
        <p:spPr/>
        <p:txBody>
          <a:bodyPr/>
          <a:lstStyle/>
          <a:p>
            <a:fld id="{7686220B-8EF8-2A40-83B0-6368C8C1D86E}"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31</a:t>
            </a:fld>
            <a:endParaRPr lang="en-US"/>
          </a:p>
        </p:txBody>
      </p:sp>
    </p:spTree>
    <p:extLst>
      <p:ext uri="{BB962C8B-B14F-4D97-AF65-F5344CB8AC3E}">
        <p14:creationId xmlns:p14="http://schemas.microsoft.com/office/powerpoint/2010/main" val="3502078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LR Baudžiamasis kodeksas</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lt-LT" b="1" dirty="0"/>
              <a:t>15 straipsnis. Tyčinis nusikaltimas ir baudžiamasis nusižengimas</a:t>
            </a:r>
            <a:endParaRPr lang="lt-LT" dirty="0"/>
          </a:p>
          <a:p>
            <a:pPr marL="0" indent="0">
              <a:buNone/>
            </a:pPr>
            <a:r>
              <a:rPr lang="lt-LT" dirty="0"/>
              <a:t>1. Nusikaltimas ar baudžiamasis nusižengimas yra tyčinis, jeigu jis padarytas tiesiogine ar netiesiogine tyčia.</a:t>
            </a:r>
          </a:p>
          <a:p>
            <a:pPr marL="0" indent="0">
              <a:buNone/>
            </a:pPr>
            <a:r>
              <a:rPr lang="lt-LT" dirty="0"/>
              <a:t>2. Nusikaltimas ar baudžiamasis nusižengimas yra padarytas</a:t>
            </a:r>
            <a:r>
              <a:rPr lang="lt-LT" b="1" u="sng" dirty="0"/>
              <a:t> tiesiogine tyčia,</a:t>
            </a:r>
            <a:r>
              <a:rPr lang="lt-LT" dirty="0"/>
              <a:t> jeigu:</a:t>
            </a:r>
          </a:p>
          <a:p>
            <a:pPr marL="0" indent="0">
              <a:buNone/>
            </a:pPr>
            <a:r>
              <a:rPr lang="lt-LT" dirty="0"/>
              <a:t>1) jį darydamas asmuo </a:t>
            </a:r>
            <a:r>
              <a:rPr lang="lt-LT" b="1" u="sng" dirty="0"/>
              <a:t>suvokė</a:t>
            </a:r>
            <a:r>
              <a:rPr lang="lt-LT" dirty="0"/>
              <a:t> pavojingą nusikalstamos veikos pobūdį ir </a:t>
            </a:r>
            <a:r>
              <a:rPr lang="lt-LT" b="1" u="sng" dirty="0"/>
              <a:t>norėjo</a:t>
            </a:r>
            <a:r>
              <a:rPr lang="lt-LT" dirty="0"/>
              <a:t> taip veikti;</a:t>
            </a:r>
          </a:p>
          <a:p>
            <a:pPr marL="0" indent="0">
              <a:buNone/>
            </a:pPr>
            <a:r>
              <a:rPr lang="lt-LT" dirty="0"/>
              <a:t>2) jį darydamas asmuo </a:t>
            </a:r>
            <a:r>
              <a:rPr lang="lt-LT" b="1" u="sng" dirty="0"/>
              <a:t>suvokė</a:t>
            </a:r>
            <a:r>
              <a:rPr lang="lt-LT" dirty="0"/>
              <a:t> pavojingą nusikalstamos veikos pobūdį, </a:t>
            </a:r>
            <a:r>
              <a:rPr lang="lt-LT" b="1" dirty="0"/>
              <a:t>numatė</a:t>
            </a:r>
            <a:r>
              <a:rPr lang="lt-LT" dirty="0"/>
              <a:t>, kad dėl jo veikimo ar neveikimo gali atsirasti šiame kodekse numatyti padariniai, ir jų </a:t>
            </a:r>
            <a:r>
              <a:rPr lang="lt-LT" b="1" dirty="0"/>
              <a:t>norėjo</a:t>
            </a:r>
            <a:r>
              <a:rPr lang="lt-LT" dirty="0"/>
              <a:t>.</a:t>
            </a:r>
          </a:p>
          <a:p>
            <a:pPr marL="0" indent="0">
              <a:buNone/>
            </a:pPr>
            <a:r>
              <a:rPr lang="lt-LT" dirty="0"/>
              <a:t>3. Nusikaltimas ar baudžiamasis nusižengimas yra padarytas netiesiogine tyčia, jeigu jį darydamas asmuo suvokė pavojingą nusikalstamos veikos pobūdį, numatė, kad dėl jo veikimo ar neveikimo gali atsirasti šiame kodekse numatyti padariniai, ir nors jų nenorėjo, bet sąmoningai leido jiems atsirasti.</a:t>
            </a:r>
          </a:p>
          <a:p>
            <a:endParaRPr lang="en-US" dirty="0"/>
          </a:p>
        </p:txBody>
      </p:sp>
      <p:sp>
        <p:nvSpPr>
          <p:cNvPr id="4" name="Date Placeholder 3"/>
          <p:cNvSpPr>
            <a:spLocks noGrp="1"/>
          </p:cNvSpPr>
          <p:nvPr>
            <p:ph type="dt" sz="half" idx="10"/>
          </p:nvPr>
        </p:nvSpPr>
        <p:spPr/>
        <p:txBody>
          <a:bodyPr/>
          <a:lstStyle/>
          <a:p>
            <a:fld id="{A071C13C-FFD8-CE4E-A388-0A7E8C80455E}"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32</a:t>
            </a:fld>
            <a:endParaRPr lang="en-US"/>
          </a:p>
        </p:txBody>
      </p:sp>
    </p:spTree>
    <p:extLst>
      <p:ext uri="{BB962C8B-B14F-4D97-AF65-F5344CB8AC3E}">
        <p14:creationId xmlns:p14="http://schemas.microsoft.com/office/powerpoint/2010/main" val="39611057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73616-199A-DE4E-B66F-C9D95939CAC6}"/>
              </a:ext>
            </a:extLst>
          </p:cNvPr>
          <p:cNvSpPr>
            <a:spLocks noGrp="1"/>
          </p:cNvSpPr>
          <p:nvPr>
            <p:ph type="title"/>
          </p:nvPr>
        </p:nvSpPr>
        <p:spPr/>
        <p:txBody>
          <a:bodyPr>
            <a:normAutofit/>
          </a:bodyPr>
          <a:lstStyle/>
          <a:p>
            <a:r>
              <a:rPr lang="en-US" dirty="0" err="1"/>
              <a:t>Baudžiamasis</a:t>
            </a:r>
            <a:r>
              <a:rPr lang="en-US" dirty="0"/>
              <a:t> </a:t>
            </a:r>
            <a:r>
              <a:rPr lang="en-US" dirty="0" err="1"/>
              <a:t>kodeksas</a:t>
            </a:r>
            <a:br>
              <a:rPr lang="en-US" dirty="0"/>
            </a:br>
            <a:r>
              <a:rPr lang="en-US" sz="1200" dirty="0" err="1"/>
              <a:t>Nusikaltimai</a:t>
            </a:r>
            <a:r>
              <a:rPr lang="en-US" sz="1200" dirty="0"/>
              <a:t> </a:t>
            </a:r>
            <a:r>
              <a:rPr lang="en-US" sz="1200" dirty="0" err="1"/>
              <a:t>asmens</a:t>
            </a:r>
            <a:r>
              <a:rPr lang="en-US" sz="1200" dirty="0"/>
              <a:t> </a:t>
            </a:r>
            <a:r>
              <a:rPr lang="en-US" sz="1200" dirty="0" err="1"/>
              <a:t>privataus</a:t>
            </a:r>
            <a:r>
              <a:rPr lang="en-US" sz="1200" dirty="0"/>
              <a:t> </a:t>
            </a:r>
            <a:r>
              <a:rPr lang="en-US" sz="1200" dirty="0" err="1"/>
              <a:t>gyvenimo</a:t>
            </a:r>
            <a:r>
              <a:rPr lang="en-US" sz="1200" dirty="0"/>
              <a:t> </a:t>
            </a:r>
            <a:r>
              <a:rPr lang="en-US" sz="1200" dirty="0" err="1"/>
              <a:t>neliečiamumui</a:t>
            </a:r>
            <a:endParaRPr lang="en-US" dirty="0"/>
          </a:p>
        </p:txBody>
      </p:sp>
      <p:sp>
        <p:nvSpPr>
          <p:cNvPr id="3" name="Content Placeholder 2">
            <a:extLst>
              <a:ext uri="{FF2B5EF4-FFF2-40B4-BE49-F238E27FC236}">
                <a16:creationId xmlns:a16="http://schemas.microsoft.com/office/drawing/2014/main" id="{9CBC96B9-0D4A-2749-A66D-502702554E0C}"/>
              </a:ext>
            </a:extLst>
          </p:cNvPr>
          <p:cNvSpPr>
            <a:spLocks noGrp="1"/>
          </p:cNvSpPr>
          <p:nvPr>
            <p:ph idx="1"/>
          </p:nvPr>
        </p:nvSpPr>
        <p:spPr/>
        <p:txBody>
          <a:bodyPr>
            <a:normAutofit fontScale="47500" lnSpcReduction="20000"/>
          </a:bodyPr>
          <a:lstStyle/>
          <a:p>
            <a:r>
              <a:rPr lang="lt-LT" b="1" dirty="0"/>
              <a:t>165 straipsnis. Neteisėtas asmens būsto neliečiamumo pažeidimas</a:t>
            </a:r>
            <a:br>
              <a:rPr lang="lt-LT" dirty="0"/>
            </a:br>
            <a:r>
              <a:rPr lang="lt-LT" dirty="0"/>
              <a:t>1. Tas, kas neteisėtai slapta ar atvirai, panaudodamas apgaulę ar smurtą arba kitokiu būdu prieš savininko ar jo įgaliotų asmenų valią įsibrovė į kito žmogaus gyvenamąjį namą, butą ar kitą gyvenamąją patalpą arba jos priklausinius, įskaitant saugomą būsto teritoriją,</a:t>
            </a:r>
            <a:br>
              <a:rPr lang="lt-LT" dirty="0"/>
            </a:br>
            <a:r>
              <a:rPr lang="lt-LT" dirty="0"/>
              <a:t>baudžiamas viešaisiais darbais arba bauda, arba laisvės apribojimu, arba areštu, arba laisvės atėmimu iki dvejų metų.</a:t>
            </a:r>
            <a:br>
              <a:rPr lang="lt-LT" dirty="0"/>
            </a:br>
            <a:r>
              <a:rPr lang="lt-LT" dirty="0"/>
              <a:t>2. Už šiame straipsnyje numatytą veiką asmuo atsako tik tuo atveju, kai yra nukentėjusio asmens skundas ar jo teisėto atstovo pareiškimas, prokuroro reikalavimas arba kai ikiteisminis tyrimas pradėtas nustačius smurto artimoje aplinkoje požymius.</a:t>
            </a:r>
          </a:p>
          <a:p>
            <a:br>
              <a:rPr lang="lt-LT" b="1" dirty="0"/>
            </a:br>
            <a:r>
              <a:rPr lang="lt-LT" b="1" dirty="0"/>
              <a:t>166 straipsnis. Asmens susižinojimo neliečiamumo pažeidimas</a:t>
            </a:r>
            <a:br>
              <a:rPr lang="lt-LT" dirty="0"/>
            </a:br>
            <a:r>
              <a:rPr lang="lt-LT" dirty="0"/>
              <a:t> 1. Tas, kas neteisėtai perėmė paštu ar per pasiuntinių paslaugos teikėją siunčiamą siuntą ar siuntinį arba neteisėtai perėmė, fiksavo ar stebėjo asmens elektroninių ryšių tinklais siunčiamus pranešimus, arba neteisėtai fiksavo, klausėsi ar stebėjo asmens pokalbius elektroninių ryšių tinklais, arba kitaip pažeidė asmens susižinojimo neliečiamumą,</a:t>
            </a:r>
            <a:br>
              <a:rPr lang="lt-LT" dirty="0"/>
            </a:br>
            <a:r>
              <a:rPr lang="lt-LT" dirty="0"/>
              <a:t>baudžiamas viešaisiais darbais arba bauda, arba laisvės apribojimu, arba areštu, arba laisvės atėmimu iki dvejų metų.</a:t>
            </a:r>
            <a:br>
              <a:rPr lang="lt-LT" dirty="0"/>
            </a:br>
            <a:r>
              <a:rPr lang="lt-LT" dirty="0"/>
              <a:t>2. Už šiame straipsnyje numatytą veiką atsako ir juridinis asmuo.</a:t>
            </a:r>
            <a:br>
              <a:rPr lang="lt-LT" dirty="0"/>
            </a:br>
            <a:r>
              <a:rPr lang="lt-LT" dirty="0"/>
              <a:t> </a:t>
            </a:r>
            <a:br>
              <a:rPr lang="lt-LT" dirty="0"/>
            </a:br>
            <a:endParaRPr lang="en-US" dirty="0"/>
          </a:p>
        </p:txBody>
      </p:sp>
      <p:sp>
        <p:nvSpPr>
          <p:cNvPr id="4" name="Date Placeholder 3">
            <a:extLst>
              <a:ext uri="{FF2B5EF4-FFF2-40B4-BE49-F238E27FC236}">
                <a16:creationId xmlns:a16="http://schemas.microsoft.com/office/drawing/2014/main" id="{614F52F3-AFEC-584B-8756-CBA3385130F9}"/>
              </a:ext>
            </a:extLst>
          </p:cNvPr>
          <p:cNvSpPr>
            <a:spLocks noGrp="1"/>
          </p:cNvSpPr>
          <p:nvPr>
            <p:ph type="dt" sz="half" idx="10"/>
          </p:nvPr>
        </p:nvSpPr>
        <p:spPr/>
        <p:txBody>
          <a:bodyPr/>
          <a:lstStyle/>
          <a:p>
            <a:fld id="{3D9E1510-D36A-9343-A2FA-9B7B2DDB714F}" type="datetime1">
              <a:rPr lang="en-US" smtClean="0"/>
              <a:t>9/8/20</a:t>
            </a:fld>
            <a:endParaRPr lang="en-US"/>
          </a:p>
        </p:txBody>
      </p:sp>
      <p:sp>
        <p:nvSpPr>
          <p:cNvPr id="5" name="Footer Placeholder 4">
            <a:extLst>
              <a:ext uri="{FF2B5EF4-FFF2-40B4-BE49-F238E27FC236}">
                <a16:creationId xmlns:a16="http://schemas.microsoft.com/office/drawing/2014/main" id="{AD4AFFE7-AB5B-E34D-AAE0-B348E2415EC4}"/>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BE761A87-FBE6-4D4D-BE23-E6EFE3F9A31C}"/>
              </a:ext>
            </a:extLst>
          </p:cNvPr>
          <p:cNvSpPr>
            <a:spLocks noGrp="1"/>
          </p:cNvSpPr>
          <p:nvPr>
            <p:ph type="sldNum" sz="quarter" idx="12"/>
          </p:nvPr>
        </p:nvSpPr>
        <p:spPr/>
        <p:txBody>
          <a:bodyPr/>
          <a:lstStyle/>
          <a:p>
            <a:fld id="{50118E02-A230-43BD-BC37-117F6B53AA7C}" type="slidenum">
              <a:rPr lang="en-US" smtClean="0"/>
              <a:t>33</a:t>
            </a:fld>
            <a:endParaRPr lang="en-US"/>
          </a:p>
        </p:txBody>
      </p:sp>
    </p:spTree>
    <p:extLst>
      <p:ext uri="{BB962C8B-B14F-4D97-AF65-F5344CB8AC3E}">
        <p14:creationId xmlns:p14="http://schemas.microsoft.com/office/powerpoint/2010/main" val="646576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5544F-E46B-1E4C-87B6-8D1EA341D1CE}"/>
              </a:ext>
            </a:extLst>
          </p:cNvPr>
          <p:cNvSpPr>
            <a:spLocks noGrp="1"/>
          </p:cNvSpPr>
          <p:nvPr>
            <p:ph type="title"/>
          </p:nvPr>
        </p:nvSpPr>
        <p:spPr/>
        <p:txBody>
          <a:bodyPr>
            <a:normAutofit/>
          </a:bodyPr>
          <a:lstStyle/>
          <a:p>
            <a:r>
              <a:rPr lang="en-US" dirty="0" err="1"/>
              <a:t>Baudžiamasis</a:t>
            </a:r>
            <a:r>
              <a:rPr lang="en-US" dirty="0"/>
              <a:t> </a:t>
            </a:r>
            <a:r>
              <a:rPr lang="en-US" dirty="0" err="1"/>
              <a:t>kodeksas</a:t>
            </a:r>
            <a:br>
              <a:rPr lang="en-US" dirty="0"/>
            </a:br>
            <a:r>
              <a:rPr lang="en-US" sz="1300" dirty="0" err="1"/>
              <a:t>Nusikaltimai</a:t>
            </a:r>
            <a:r>
              <a:rPr lang="en-US" sz="1300" dirty="0"/>
              <a:t> </a:t>
            </a:r>
            <a:r>
              <a:rPr lang="en-US" sz="1300" dirty="0" err="1"/>
              <a:t>asmens</a:t>
            </a:r>
            <a:r>
              <a:rPr lang="en-US" sz="1300" dirty="0"/>
              <a:t> </a:t>
            </a:r>
            <a:r>
              <a:rPr lang="en-US" sz="1300" dirty="0" err="1"/>
              <a:t>privataus</a:t>
            </a:r>
            <a:r>
              <a:rPr lang="en-US" sz="1300" dirty="0"/>
              <a:t> </a:t>
            </a:r>
            <a:r>
              <a:rPr lang="en-US" sz="1300" dirty="0" err="1"/>
              <a:t>gyvenimo</a:t>
            </a:r>
            <a:r>
              <a:rPr lang="en-US" sz="1300" dirty="0"/>
              <a:t> </a:t>
            </a:r>
            <a:r>
              <a:rPr lang="en-US" sz="1300" dirty="0" err="1"/>
              <a:t>neliečiamumui</a:t>
            </a:r>
            <a:endParaRPr lang="en-US" sz="1300" dirty="0"/>
          </a:p>
        </p:txBody>
      </p:sp>
      <p:sp>
        <p:nvSpPr>
          <p:cNvPr id="3" name="Content Placeholder 2">
            <a:extLst>
              <a:ext uri="{FF2B5EF4-FFF2-40B4-BE49-F238E27FC236}">
                <a16:creationId xmlns:a16="http://schemas.microsoft.com/office/drawing/2014/main" id="{63E0C37E-D86E-F241-92EE-91BA492A8E24}"/>
              </a:ext>
            </a:extLst>
          </p:cNvPr>
          <p:cNvSpPr>
            <a:spLocks noGrp="1"/>
          </p:cNvSpPr>
          <p:nvPr>
            <p:ph idx="1"/>
          </p:nvPr>
        </p:nvSpPr>
        <p:spPr/>
        <p:txBody>
          <a:bodyPr>
            <a:normAutofit fontScale="55000" lnSpcReduction="20000"/>
          </a:bodyPr>
          <a:lstStyle/>
          <a:p>
            <a:r>
              <a:rPr lang="lt-LT" b="1" dirty="0"/>
              <a:t>167 straipsnis. Neteisėtas informacijos apie privatų asmens gyvenimą rinkimas</a:t>
            </a:r>
            <a:br>
              <a:rPr lang="lt-LT" dirty="0"/>
            </a:br>
            <a:r>
              <a:rPr lang="lt-LT" dirty="0"/>
              <a:t>1. Tas, kas neteisėtai rinko informaciją apie privatų asmens gyvenimą,</a:t>
            </a:r>
            <a:br>
              <a:rPr lang="lt-LT" dirty="0"/>
            </a:br>
            <a:r>
              <a:rPr lang="lt-LT" dirty="0"/>
              <a:t>baudžiamas viešaisiais darbais arba bauda, arba laisvės apribojimu, arba areštu, arba laisvės atėmimu iki trejų metų.</a:t>
            </a:r>
            <a:br>
              <a:rPr lang="lt-LT" dirty="0"/>
            </a:br>
            <a:r>
              <a:rPr lang="lt-LT" dirty="0"/>
              <a:t>2. Už šiame straipsnyje numatytą veiką atsako ir juridinis asmuo.</a:t>
            </a:r>
          </a:p>
          <a:p>
            <a:endParaRPr lang="lt-LT" dirty="0"/>
          </a:p>
          <a:p>
            <a:r>
              <a:rPr lang="lt-LT" b="1" dirty="0"/>
              <a:t>168 straipsnis.      Neteisėtas informacijos apie asmens privatų gyvenimą atskleidimas ar panaudojimas</a:t>
            </a:r>
            <a:br>
              <a:rPr lang="lt-LT" dirty="0"/>
            </a:br>
            <a:r>
              <a:rPr lang="lt-LT" dirty="0"/>
              <a:t>1. Tas, kas be asmens sutikimo viešai paskelbė, pasinaudojo ar kitų asmenų labui panaudojo informaciją apie kito žmogaus privatų gyvenimą, jeigu tą informaciją jis sužinojo dėl savo tarnybos ar profesijos arba atlikdamas laikiną užduotį, arba ją surinko darydamas šio kodekso 165-167 straipsniuose numatytą veiką,</a:t>
            </a:r>
            <a:br>
              <a:rPr lang="lt-LT" dirty="0"/>
            </a:br>
            <a:r>
              <a:rPr lang="lt-LT" dirty="0"/>
              <a:t>baudžiamas viešaisiais darbais arba bauda, arba laisvės apribojimu, arba areštu, arba laisvės atėmimu iki trejų metų.</a:t>
            </a:r>
            <a:br>
              <a:rPr lang="lt-LT" dirty="0"/>
            </a:br>
            <a:r>
              <a:rPr lang="lt-LT" dirty="0"/>
              <a:t>2. Už šiame straipsnyje numatytą veiką atsako ir juridinis asmuo.</a:t>
            </a:r>
            <a:br>
              <a:rPr lang="lt-LT" dirty="0"/>
            </a:br>
            <a:r>
              <a:rPr lang="lt-LT" dirty="0"/>
              <a:t>3. Už šiame straipsnyje numatytą veiką asmuo atsako tik tuo atveju, kai yra nukentėjusio asmens skundas ar jo teisėto atstovo pareiškimas, ar prokuroro reikalavimas.</a:t>
            </a:r>
            <a:endParaRPr lang="en-US" dirty="0"/>
          </a:p>
        </p:txBody>
      </p:sp>
      <p:sp>
        <p:nvSpPr>
          <p:cNvPr id="4" name="Date Placeholder 3">
            <a:extLst>
              <a:ext uri="{FF2B5EF4-FFF2-40B4-BE49-F238E27FC236}">
                <a16:creationId xmlns:a16="http://schemas.microsoft.com/office/drawing/2014/main" id="{1F2C3D4F-0336-4E45-BB3C-F064EC0611C4}"/>
              </a:ext>
            </a:extLst>
          </p:cNvPr>
          <p:cNvSpPr>
            <a:spLocks noGrp="1"/>
          </p:cNvSpPr>
          <p:nvPr>
            <p:ph type="dt" sz="half" idx="10"/>
          </p:nvPr>
        </p:nvSpPr>
        <p:spPr/>
        <p:txBody>
          <a:bodyPr/>
          <a:lstStyle/>
          <a:p>
            <a:fld id="{0F8F5E3F-D2B6-A142-8E24-82F246E9735E}" type="datetime1">
              <a:rPr lang="en-US" smtClean="0"/>
              <a:t>9/8/20</a:t>
            </a:fld>
            <a:endParaRPr lang="en-US"/>
          </a:p>
        </p:txBody>
      </p:sp>
      <p:sp>
        <p:nvSpPr>
          <p:cNvPr id="5" name="Footer Placeholder 4">
            <a:extLst>
              <a:ext uri="{FF2B5EF4-FFF2-40B4-BE49-F238E27FC236}">
                <a16:creationId xmlns:a16="http://schemas.microsoft.com/office/drawing/2014/main" id="{C59F93AC-C3A5-7D4E-A10C-185386EB6B4F}"/>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142AE002-904A-D64A-A96C-ACBCA27EF026}"/>
              </a:ext>
            </a:extLst>
          </p:cNvPr>
          <p:cNvSpPr>
            <a:spLocks noGrp="1"/>
          </p:cNvSpPr>
          <p:nvPr>
            <p:ph type="sldNum" sz="quarter" idx="12"/>
          </p:nvPr>
        </p:nvSpPr>
        <p:spPr/>
        <p:txBody>
          <a:bodyPr/>
          <a:lstStyle/>
          <a:p>
            <a:fld id="{50118E02-A230-43BD-BC37-117F6B53AA7C}" type="slidenum">
              <a:rPr lang="en-US" smtClean="0"/>
              <a:t>34</a:t>
            </a:fld>
            <a:endParaRPr lang="en-US"/>
          </a:p>
        </p:txBody>
      </p:sp>
    </p:spTree>
    <p:extLst>
      <p:ext uri="{BB962C8B-B14F-4D97-AF65-F5344CB8AC3E}">
        <p14:creationId xmlns:p14="http://schemas.microsoft.com/office/powerpoint/2010/main" val="11849913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0EFCE-57C5-FC42-8354-74D188C13E43}"/>
              </a:ext>
            </a:extLst>
          </p:cNvPr>
          <p:cNvSpPr>
            <a:spLocks noGrp="1"/>
          </p:cNvSpPr>
          <p:nvPr>
            <p:ph type="title"/>
          </p:nvPr>
        </p:nvSpPr>
        <p:spPr/>
        <p:txBody>
          <a:bodyPr>
            <a:normAutofit/>
          </a:bodyPr>
          <a:lstStyle/>
          <a:p>
            <a:r>
              <a:rPr lang="en-US" dirty="0"/>
              <a:t>BAUDŽIAMASIS KODEKSAS</a:t>
            </a:r>
            <a:br>
              <a:rPr lang="en-US" dirty="0"/>
            </a:br>
            <a:r>
              <a:rPr lang="en-US" sz="1200" dirty="0" err="1"/>
              <a:t>Nusikaltimai</a:t>
            </a:r>
            <a:r>
              <a:rPr lang="en-US" sz="1200" dirty="0"/>
              <a:t> </a:t>
            </a:r>
            <a:r>
              <a:rPr lang="en-US" sz="1200" dirty="0" err="1"/>
              <a:t>ir</a:t>
            </a:r>
            <a:r>
              <a:rPr lang="en-US" sz="1200" dirty="0"/>
              <a:t> </a:t>
            </a:r>
            <a:r>
              <a:rPr lang="en-US" sz="1200" dirty="0" err="1"/>
              <a:t>baudžiamieji</a:t>
            </a:r>
            <a:r>
              <a:rPr lang="en-US" sz="1200" dirty="0"/>
              <a:t> </a:t>
            </a:r>
            <a:r>
              <a:rPr lang="en-US" sz="1200" dirty="0" err="1"/>
              <a:t>nusižengiomai</a:t>
            </a:r>
            <a:r>
              <a:rPr lang="en-US" sz="1200" dirty="0"/>
              <a:t> </a:t>
            </a:r>
            <a:r>
              <a:rPr lang="en-US" sz="1200" dirty="0" err="1"/>
              <a:t>asmens</a:t>
            </a:r>
            <a:r>
              <a:rPr lang="en-US" sz="1200" dirty="0"/>
              <a:t> </a:t>
            </a:r>
            <a:r>
              <a:rPr lang="en-US" sz="1200" dirty="0" err="1"/>
              <a:t>lygiateisiškumui</a:t>
            </a:r>
            <a:r>
              <a:rPr lang="en-US" sz="1200" dirty="0"/>
              <a:t> </a:t>
            </a:r>
            <a:r>
              <a:rPr lang="en-US" sz="1200" dirty="0" err="1"/>
              <a:t>ir</a:t>
            </a:r>
            <a:r>
              <a:rPr lang="en-US" sz="1200" dirty="0"/>
              <a:t> </a:t>
            </a:r>
            <a:r>
              <a:rPr lang="en-US" sz="1200" dirty="0" err="1"/>
              <a:t>sąžinės</a:t>
            </a:r>
            <a:r>
              <a:rPr lang="en-US" sz="1200" dirty="0"/>
              <a:t> </a:t>
            </a:r>
            <a:r>
              <a:rPr lang="en-US" sz="1200" dirty="0" err="1"/>
              <a:t>laisvei</a:t>
            </a:r>
            <a:endParaRPr lang="en-US" dirty="0"/>
          </a:p>
        </p:txBody>
      </p:sp>
      <p:sp>
        <p:nvSpPr>
          <p:cNvPr id="3" name="Content Placeholder 2">
            <a:extLst>
              <a:ext uri="{FF2B5EF4-FFF2-40B4-BE49-F238E27FC236}">
                <a16:creationId xmlns:a16="http://schemas.microsoft.com/office/drawing/2014/main" id="{13FBD3C0-F279-814E-BAE1-03D33C4B7BAC}"/>
              </a:ext>
            </a:extLst>
          </p:cNvPr>
          <p:cNvSpPr>
            <a:spLocks noGrp="1"/>
          </p:cNvSpPr>
          <p:nvPr>
            <p:ph idx="1"/>
          </p:nvPr>
        </p:nvSpPr>
        <p:spPr/>
        <p:txBody>
          <a:bodyPr>
            <a:normAutofit fontScale="40000" lnSpcReduction="20000"/>
          </a:bodyPr>
          <a:lstStyle/>
          <a:p>
            <a:r>
              <a:rPr lang="lt-LT" b="1" dirty="0"/>
              <a:t>169 straipsnis.      Diskriminavimas dėl tautybės, rasės, lyties, kilmės, religijos ar kitos grupinės priklausomybės</a:t>
            </a:r>
            <a:br>
              <a:rPr lang="lt-LT" dirty="0"/>
            </a:br>
            <a:r>
              <a:rPr lang="lt-LT" dirty="0"/>
              <a:t>Tas, kas atliko veiksmus, kuriais siekta žmonių grupei ar jai priklausančiam asmeniui dėl amžiaus, lyties, seksualinės orientacijos, neįgalumo, rasės, tautybės, kalbos, kilmės, socialinės padėties, tikėjimo, įsitikinimų ar pažiūrų sutrukdyti lygiomis teisėmis su kitais dalyvauti politinėje, ekonominėje, socialinėje, kultūrinėje, darbo ar kitoje veikloje arba suvaržyti tokios žmonių grupės ar jai priklausančio asmens teises ir laisves,</a:t>
            </a:r>
            <a:br>
              <a:rPr lang="lt-LT" dirty="0"/>
            </a:br>
            <a:r>
              <a:rPr lang="lt-LT" dirty="0"/>
              <a:t>baudžiamas viešaisiais darbais arba bauda, arba laisvės apribojimu, arba areštu, arba laisvės atėmimu iki trejų metų.</a:t>
            </a:r>
            <a:br>
              <a:rPr lang="lt-LT" dirty="0"/>
            </a:br>
            <a:r>
              <a:rPr lang="lt-LT" dirty="0"/>
              <a:t> </a:t>
            </a:r>
            <a:br>
              <a:rPr lang="lt-LT" dirty="0"/>
            </a:br>
            <a:r>
              <a:rPr lang="lt-LT" b="1" dirty="0"/>
              <a:t>170 straipsnis.      Kurstymas prieš bet kokios tautos, rasės, etninę, religinę ar kitokią žmonių grupę</a:t>
            </a:r>
            <a:br>
              <a:rPr lang="lt-LT" dirty="0"/>
            </a:br>
            <a:r>
              <a:rPr lang="lt-LT" dirty="0"/>
              <a:t>1. Tas, kas turėdamas tikslą platinti gamino, įsigijo, siuntė, gabeno, laikė dalykus, kuriuose tyčiojamasi, niekinama, </a:t>
            </a:r>
            <a:r>
              <a:rPr lang="lt-LT" dirty="0">
                <a:solidFill>
                  <a:srgbClr val="FF0000"/>
                </a:solidFill>
              </a:rPr>
              <a:t>skatinama neapykanta </a:t>
            </a:r>
            <a:r>
              <a:rPr lang="lt-LT" dirty="0"/>
              <a:t>ar kurstoma diskriminuoti žmonių grupę ar jai priklausantį asmenį dėl amžiaus, lyties, seksualinės orientacijos, neįgalumo, rasės, tautybės, kalbos, kilmės, socialinės padėties, tikėjimo, įsitikinimų ar pažiūrų arba kurstoma smurtauti, fiziškai susidoroti su tokia žmonių grupe ar jai priklausančiu asmeniu, arba juos platino,</a:t>
            </a:r>
            <a:br>
              <a:rPr lang="lt-LT" dirty="0"/>
            </a:br>
            <a:r>
              <a:rPr lang="lt-LT" dirty="0"/>
              <a:t>baudžiamas bauda arba laisvės apribojimu, arba areštu, arba laisvės atėmimu iki vienerių metų.</a:t>
            </a:r>
            <a:br>
              <a:rPr lang="lt-LT" dirty="0"/>
            </a:br>
            <a:r>
              <a:rPr lang="lt-LT" dirty="0"/>
              <a:t>2. Tas, kas </a:t>
            </a:r>
            <a:r>
              <a:rPr lang="lt-LT" dirty="0">
                <a:solidFill>
                  <a:srgbClr val="FF0000"/>
                </a:solidFill>
              </a:rPr>
              <a:t>viešai tyčiojosi</a:t>
            </a:r>
            <a:r>
              <a:rPr lang="lt-LT" dirty="0"/>
              <a:t>, niekino, skatino neapykantą ar kurstė diskriminuoti žmonių grupę ar jai priklausantį asmenį dėl amžiaus, lyties, seksualinės orientacijos, neįgalumo, rasės, tautybės, kalbos, kilmės, socialinės padėties, tikėjimo, įsitikinimų ar pažiūrų,</a:t>
            </a:r>
            <a:br>
              <a:rPr lang="lt-LT" dirty="0"/>
            </a:br>
            <a:r>
              <a:rPr lang="lt-LT" dirty="0"/>
              <a:t>baudžiamas bauda arba laisvės apribojimu, arba areštu, arba laisvės atėmimu iki dvejų metų.</a:t>
            </a:r>
            <a:br>
              <a:rPr lang="lt-LT" dirty="0"/>
            </a:br>
            <a:r>
              <a:rPr lang="lt-LT" dirty="0"/>
              <a:t>3. Tas, kas viešai kurstė smurtauti, fiziškai susidoroti su žmonių grupe ar jai priklausančiu asmeniu dėl amžiaus, lyties, seksualinės orientacijos, neįgalumo, rasės, tautybės, kalbos, kilmės, socialinės padėties, tikėjimo, įsitikinimų ar pažiūrų arba finansavo ar kitaip materialiai rėmė tokią veiklą,</a:t>
            </a:r>
            <a:br>
              <a:rPr lang="lt-LT" dirty="0"/>
            </a:br>
            <a:r>
              <a:rPr lang="lt-LT" dirty="0"/>
              <a:t>baudžiamas bauda arba laisvės apribojimu, arba areštu, arba laisvės atėmimu iki trejų metų.</a:t>
            </a:r>
            <a:br>
              <a:rPr lang="lt-LT" dirty="0"/>
            </a:br>
            <a:r>
              <a:rPr lang="lt-LT" dirty="0"/>
              <a:t>4. Už šiame straipsnyje numatytas veikas atsako ir juridinis asmuo.</a:t>
            </a:r>
            <a:endParaRPr lang="en-US" dirty="0"/>
          </a:p>
        </p:txBody>
      </p:sp>
      <p:sp>
        <p:nvSpPr>
          <p:cNvPr id="4" name="Date Placeholder 3">
            <a:extLst>
              <a:ext uri="{FF2B5EF4-FFF2-40B4-BE49-F238E27FC236}">
                <a16:creationId xmlns:a16="http://schemas.microsoft.com/office/drawing/2014/main" id="{3438D775-E383-BB46-B8AF-0EAC94FB642D}"/>
              </a:ext>
            </a:extLst>
          </p:cNvPr>
          <p:cNvSpPr>
            <a:spLocks noGrp="1"/>
          </p:cNvSpPr>
          <p:nvPr>
            <p:ph type="dt" sz="half" idx="10"/>
          </p:nvPr>
        </p:nvSpPr>
        <p:spPr/>
        <p:txBody>
          <a:bodyPr/>
          <a:lstStyle/>
          <a:p>
            <a:fld id="{DD0C4C0B-B997-8D49-88D0-384F636A62AD}" type="datetime1">
              <a:rPr lang="en-US" smtClean="0"/>
              <a:t>9/8/20</a:t>
            </a:fld>
            <a:endParaRPr lang="en-US"/>
          </a:p>
        </p:txBody>
      </p:sp>
      <p:sp>
        <p:nvSpPr>
          <p:cNvPr id="5" name="Footer Placeholder 4">
            <a:extLst>
              <a:ext uri="{FF2B5EF4-FFF2-40B4-BE49-F238E27FC236}">
                <a16:creationId xmlns:a16="http://schemas.microsoft.com/office/drawing/2014/main" id="{0A64B00A-80C9-834E-AD33-F872E1C75C2B}"/>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A01A5C41-F3C9-AC47-9B90-BCB13AB5519B}"/>
              </a:ext>
            </a:extLst>
          </p:cNvPr>
          <p:cNvSpPr>
            <a:spLocks noGrp="1"/>
          </p:cNvSpPr>
          <p:nvPr>
            <p:ph type="sldNum" sz="quarter" idx="12"/>
          </p:nvPr>
        </p:nvSpPr>
        <p:spPr/>
        <p:txBody>
          <a:bodyPr/>
          <a:lstStyle/>
          <a:p>
            <a:fld id="{50118E02-A230-43BD-BC37-117F6B53AA7C}" type="slidenum">
              <a:rPr lang="en-US" smtClean="0"/>
              <a:t>35</a:t>
            </a:fld>
            <a:endParaRPr lang="en-US"/>
          </a:p>
        </p:txBody>
      </p:sp>
    </p:spTree>
    <p:extLst>
      <p:ext uri="{BB962C8B-B14F-4D97-AF65-F5344CB8AC3E}">
        <p14:creationId xmlns:p14="http://schemas.microsoft.com/office/powerpoint/2010/main" val="3328094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CC710-A6A8-A446-BE71-1BED6D7454B6}"/>
              </a:ext>
            </a:extLst>
          </p:cNvPr>
          <p:cNvSpPr>
            <a:spLocks noGrp="1"/>
          </p:cNvSpPr>
          <p:nvPr>
            <p:ph type="title"/>
          </p:nvPr>
        </p:nvSpPr>
        <p:spPr/>
        <p:txBody>
          <a:bodyPr>
            <a:normAutofit/>
          </a:bodyPr>
          <a:lstStyle/>
          <a:p>
            <a:r>
              <a:rPr lang="en-US" dirty="0"/>
              <a:t>BAUDŽIAMASIS KODEKSAS</a:t>
            </a:r>
            <a:br>
              <a:rPr lang="en-US" dirty="0"/>
            </a:br>
            <a:r>
              <a:rPr lang="en-US" sz="1300" dirty="0" err="1"/>
              <a:t>Nusikaltimai</a:t>
            </a:r>
            <a:r>
              <a:rPr lang="en-US" sz="1300" dirty="0"/>
              <a:t> </a:t>
            </a:r>
            <a:r>
              <a:rPr lang="en-US" sz="1300" dirty="0" err="1"/>
              <a:t>ir</a:t>
            </a:r>
            <a:r>
              <a:rPr lang="en-US" sz="1300" dirty="0"/>
              <a:t> </a:t>
            </a:r>
            <a:r>
              <a:rPr lang="en-US" sz="1300" dirty="0" err="1"/>
              <a:t>baudžiamieji</a:t>
            </a:r>
            <a:r>
              <a:rPr lang="en-US" sz="1300" dirty="0"/>
              <a:t> </a:t>
            </a:r>
            <a:r>
              <a:rPr lang="en-US" sz="1300" dirty="0" err="1"/>
              <a:t>nusižengiomai</a:t>
            </a:r>
            <a:r>
              <a:rPr lang="en-US" sz="1300" dirty="0"/>
              <a:t> </a:t>
            </a:r>
            <a:r>
              <a:rPr lang="en-US" sz="1300" dirty="0" err="1"/>
              <a:t>asmens</a:t>
            </a:r>
            <a:r>
              <a:rPr lang="en-US" sz="1300" dirty="0"/>
              <a:t> </a:t>
            </a:r>
            <a:r>
              <a:rPr lang="en-US" sz="1300" dirty="0" err="1"/>
              <a:t>lygiateisiškumui</a:t>
            </a:r>
            <a:r>
              <a:rPr lang="en-US" sz="1300" dirty="0"/>
              <a:t> </a:t>
            </a:r>
            <a:r>
              <a:rPr lang="en-US" sz="1300" dirty="0" err="1"/>
              <a:t>ir</a:t>
            </a:r>
            <a:r>
              <a:rPr lang="en-US" sz="1300" dirty="0"/>
              <a:t> </a:t>
            </a:r>
            <a:r>
              <a:rPr lang="en-US" sz="1300" dirty="0" err="1"/>
              <a:t>sąžinės</a:t>
            </a:r>
            <a:r>
              <a:rPr lang="en-US" sz="1300" dirty="0"/>
              <a:t> </a:t>
            </a:r>
            <a:r>
              <a:rPr lang="en-US" sz="1300" dirty="0" err="1"/>
              <a:t>laisvei</a:t>
            </a:r>
            <a:endParaRPr lang="en-US" sz="1300" dirty="0"/>
          </a:p>
        </p:txBody>
      </p:sp>
      <p:sp>
        <p:nvSpPr>
          <p:cNvPr id="3" name="Content Placeholder 2">
            <a:extLst>
              <a:ext uri="{FF2B5EF4-FFF2-40B4-BE49-F238E27FC236}">
                <a16:creationId xmlns:a16="http://schemas.microsoft.com/office/drawing/2014/main" id="{F60B1892-3C0D-CC45-B5D2-404DB913C16E}"/>
              </a:ext>
            </a:extLst>
          </p:cNvPr>
          <p:cNvSpPr>
            <a:spLocks noGrp="1"/>
          </p:cNvSpPr>
          <p:nvPr>
            <p:ph idx="1"/>
          </p:nvPr>
        </p:nvSpPr>
        <p:spPr>
          <a:xfrm>
            <a:off x="395536" y="1268760"/>
            <a:ext cx="8229600" cy="4824536"/>
          </a:xfrm>
        </p:spPr>
        <p:txBody>
          <a:bodyPr>
            <a:noAutofit/>
          </a:bodyPr>
          <a:lstStyle/>
          <a:p>
            <a:r>
              <a:rPr lang="lt-LT" sz="1200" b="1" dirty="0"/>
              <a:t>170(1) straipsnis.     Grupių ir organizacijų, turinčių tikslą diskriminuoti žmonių grupę arba kurstyti prieš ją, kūrimas ir veikla</a:t>
            </a:r>
            <a:br>
              <a:rPr lang="lt-LT" sz="1200" dirty="0"/>
            </a:br>
            <a:r>
              <a:rPr lang="lt-LT" sz="1200" dirty="0"/>
              <a:t>1. Tas, kas kūrė bendrininkų ar organizuotą grupę arba organizaciją, turinčią tikslą diskriminuoti žmonių grupę dėl amžiaus, lyties, seksualinės orientacijos, neįgalumo, rasės, tautybės, kalbos, kilmės, socialinės padėties, tikėjimo, įsitikinimų ar pažiūrų arba kurstyti prieš ją, arba dalyvavo tokios grupės ar organizacijos veikloje, arba finansavo ar kitaip materialiai rėmė tokią grupę ar organizaciją,</a:t>
            </a:r>
            <a:br>
              <a:rPr lang="lt-LT" sz="1200" dirty="0"/>
            </a:br>
            <a:r>
              <a:rPr lang="lt-LT" sz="1200" dirty="0"/>
              <a:t>baudžiamas bauda arba laisvės apribojimu, arba areštu, arba laisvės atėmimu iki vienerių metų.</a:t>
            </a:r>
            <a:br>
              <a:rPr lang="lt-LT" sz="1200" dirty="0"/>
            </a:br>
            <a:r>
              <a:rPr lang="lt-LT" sz="1200" dirty="0"/>
              <a:t>2. Už šiame straipsnyje numatytas veikas atsako ir juridinis asmuo.</a:t>
            </a:r>
            <a:br>
              <a:rPr lang="lt-LT" sz="1200" dirty="0"/>
            </a:br>
            <a:r>
              <a:rPr lang="lt-LT" sz="1200" dirty="0"/>
              <a:t> </a:t>
            </a:r>
            <a:br>
              <a:rPr lang="lt-LT" sz="1200" dirty="0"/>
            </a:br>
            <a:r>
              <a:rPr lang="lt-LT" sz="1200" b="1" dirty="0"/>
              <a:t>170(2) straipsnis.     Viešas pritarimas tarptautiniams nusikaltimams, SSRS ar nacistinės Vokietijos nusikaltimams Lietuvos </a:t>
            </a:r>
            <a:r>
              <a:rPr lang="lt-LT" sz="1200" dirty="0"/>
              <a:t>Respublikai ar jos gyventojams, jų neigimas ar šiurkštus menkinimas</a:t>
            </a:r>
            <a:br>
              <a:rPr lang="lt-LT" sz="1200" dirty="0"/>
            </a:br>
            <a:r>
              <a:rPr lang="lt-LT" sz="1200" dirty="0"/>
              <a:t>1. Tas, kas viešai pritarė Lietuvos Respublikos ar Europos Sąjungos teisės aktais arba įsiteisėjusiais Lietuvos Respublikos ar tarptautinių teismų sprendimais pripažintiems genocido ar kitiems nusikaltimams žmoniškumui arba karo nusikaltimams, juos neigė ar šiurkščiai menkino, jeigu tai padaryta grasinančiu, užgauliu ar įžeidžiančiu būdu arba dėl to buvo sutrikdyta viešoji tvarka, taip pat tas, kas viešai pritarė SSRS ar nacistinės Vokietijos įvykdytai agresijai prieš Lietuvos Respubliką, SSRS ar nacistinės Vokietijos įvykdytiems Lietuvos Respublikos teritorijoje ar prieš Lietuvos Respublikos gyventojus genocido ar kitiems nusikaltimams žmoniškumui arba karo nusikaltimams, arba 1990–1991 metais įvykdytiems kitiems agresiją prieš Lietuvos Respubliką vykdžiusių ar joje dalyvavusių asmenų labai sunkiems ar sunkiems nusikaltimams Lietuvos Respublikai arba labai sunkiems nusikaltimams Lietuvos Respublikos gyventojams, juos neigė ar šiurkščiai menkino, jeigu tai padaryta grasinančiu, užgauliu ar įžeidžiančiu būdu arba dėl to buvo sutrikdyta viešoji tvarka,</a:t>
            </a:r>
            <a:br>
              <a:rPr lang="lt-LT" sz="1200" dirty="0"/>
            </a:br>
            <a:r>
              <a:rPr lang="lt-LT" sz="1200" dirty="0"/>
              <a:t>baudžiamas bauda arba laisvės apribojimu, arba areštu, arba laisvės atėmimu iki dvejų metų.</a:t>
            </a:r>
            <a:br>
              <a:rPr lang="lt-LT" sz="1200" dirty="0"/>
            </a:br>
            <a:r>
              <a:rPr lang="lt-LT" sz="1200" dirty="0"/>
              <a:t>2. Už šiame straipsnyje numatytas veikas atsako ir juridinis asmuo.</a:t>
            </a:r>
            <a:br>
              <a:rPr lang="lt-LT" sz="1200" dirty="0"/>
            </a:br>
            <a:r>
              <a:rPr lang="lt-LT" sz="1200" dirty="0"/>
              <a:t> </a:t>
            </a:r>
            <a:br>
              <a:rPr lang="lt-LT" sz="1200" dirty="0"/>
            </a:br>
            <a:r>
              <a:rPr lang="lt-LT" sz="1200" b="1" dirty="0"/>
              <a:t>171 straipsnis. Trukdymas atlikti religines apeigas ar religines iškilmes</a:t>
            </a:r>
            <a:br>
              <a:rPr lang="lt-LT" sz="1200" dirty="0"/>
            </a:br>
            <a:r>
              <a:rPr lang="lt-LT" sz="1200" dirty="0"/>
              <a:t>Tas, kas necenzūriniais žodžiais, įžūliais veiksmais, </a:t>
            </a:r>
            <a:r>
              <a:rPr lang="lt-LT" sz="1200" dirty="0" err="1"/>
              <a:t>grasinimais</a:t>
            </a:r>
            <a:r>
              <a:rPr lang="lt-LT" sz="1200" dirty="0"/>
              <a:t>, patyčiomis ar kitais nepadoriais veiksmais sutrikdė valstybės pripažintos religinės bendruomenės ar bendrijos pamaldas ar kitas apeigas arba iškilmes, padarė baudžiamąjį nusižengimą ir</a:t>
            </a:r>
            <a:br>
              <a:rPr lang="lt-LT" sz="1200" dirty="0"/>
            </a:br>
            <a:r>
              <a:rPr lang="lt-LT" sz="1200" dirty="0"/>
              <a:t>baudžiamas viešaisiais darbais arba bauda, arba laisvės apribojimu, arba areštu.</a:t>
            </a:r>
            <a:br>
              <a:rPr lang="lt-LT" sz="1200" dirty="0"/>
            </a:br>
            <a:r>
              <a:rPr lang="lt-LT" sz="1200" dirty="0"/>
              <a:t> </a:t>
            </a:r>
            <a:endParaRPr lang="en-US" sz="1200" dirty="0"/>
          </a:p>
        </p:txBody>
      </p:sp>
      <p:sp>
        <p:nvSpPr>
          <p:cNvPr id="4" name="Date Placeholder 3">
            <a:extLst>
              <a:ext uri="{FF2B5EF4-FFF2-40B4-BE49-F238E27FC236}">
                <a16:creationId xmlns:a16="http://schemas.microsoft.com/office/drawing/2014/main" id="{7283B96A-91F2-854C-A58D-C08A6D768454}"/>
              </a:ext>
            </a:extLst>
          </p:cNvPr>
          <p:cNvSpPr>
            <a:spLocks noGrp="1"/>
          </p:cNvSpPr>
          <p:nvPr>
            <p:ph type="dt" sz="half" idx="10"/>
          </p:nvPr>
        </p:nvSpPr>
        <p:spPr/>
        <p:txBody>
          <a:bodyPr/>
          <a:lstStyle/>
          <a:p>
            <a:fld id="{E8EBF048-D459-F641-925A-CBB809344B29}" type="datetime1">
              <a:rPr lang="en-US" smtClean="0"/>
              <a:t>9/8/20</a:t>
            </a:fld>
            <a:endParaRPr lang="en-US"/>
          </a:p>
        </p:txBody>
      </p:sp>
      <p:sp>
        <p:nvSpPr>
          <p:cNvPr id="5" name="Footer Placeholder 4">
            <a:extLst>
              <a:ext uri="{FF2B5EF4-FFF2-40B4-BE49-F238E27FC236}">
                <a16:creationId xmlns:a16="http://schemas.microsoft.com/office/drawing/2014/main" id="{1A860926-7B88-3B41-A044-FB2DDF0B3841}"/>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FC9B37B1-227D-2340-B63E-8FD8B64D4F3F}"/>
              </a:ext>
            </a:extLst>
          </p:cNvPr>
          <p:cNvSpPr>
            <a:spLocks noGrp="1"/>
          </p:cNvSpPr>
          <p:nvPr>
            <p:ph type="sldNum" sz="quarter" idx="12"/>
          </p:nvPr>
        </p:nvSpPr>
        <p:spPr/>
        <p:txBody>
          <a:bodyPr/>
          <a:lstStyle/>
          <a:p>
            <a:fld id="{50118E02-A230-43BD-BC37-117F6B53AA7C}" type="slidenum">
              <a:rPr lang="en-US" smtClean="0"/>
              <a:t>36</a:t>
            </a:fld>
            <a:endParaRPr lang="en-US"/>
          </a:p>
        </p:txBody>
      </p:sp>
    </p:spTree>
    <p:extLst>
      <p:ext uri="{BB962C8B-B14F-4D97-AF65-F5344CB8AC3E}">
        <p14:creationId xmlns:p14="http://schemas.microsoft.com/office/powerpoint/2010/main" val="41642085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lt-LT"/>
              <a:t>LR BK</a:t>
            </a:r>
          </a:p>
        </p:txBody>
      </p:sp>
      <p:sp>
        <p:nvSpPr>
          <p:cNvPr id="53251" name="Rectangle 3"/>
          <p:cNvSpPr>
            <a:spLocks noGrp="1" noChangeArrowheads="1"/>
          </p:cNvSpPr>
          <p:nvPr>
            <p:ph type="body" idx="1"/>
          </p:nvPr>
        </p:nvSpPr>
        <p:spPr/>
        <p:txBody>
          <a:bodyPr/>
          <a:lstStyle/>
          <a:p>
            <a:pPr>
              <a:lnSpc>
                <a:spcPct val="80000"/>
              </a:lnSpc>
            </a:pPr>
            <a:r>
              <a:rPr lang="en-US" sz="2000" b="1" dirty="0"/>
              <a:t>154 </a:t>
            </a:r>
            <a:r>
              <a:rPr lang="en-US" sz="2000" b="1" dirty="0" err="1"/>
              <a:t>straipsnis</a:t>
            </a:r>
            <a:r>
              <a:rPr lang="en-US" sz="2000" b="1" dirty="0"/>
              <a:t>. </a:t>
            </a:r>
            <a:r>
              <a:rPr lang="en-US" sz="2000" b="1" dirty="0" err="1"/>
              <a:t>Šmeižimas</a:t>
            </a:r>
            <a:endParaRPr lang="en-US" sz="2000" dirty="0"/>
          </a:p>
          <a:p>
            <a:pPr>
              <a:lnSpc>
                <a:spcPct val="80000"/>
              </a:lnSpc>
            </a:pPr>
            <a:r>
              <a:rPr lang="en-US" sz="2000" dirty="0"/>
              <a:t>  1.  </a:t>
            </a:r>
            <a:r>
              <a:rPr lang="en-US" sz="2000" dirty="0" err="1"/>
              <a:t>Tas</a:t>
            </a:r>
            <a:r>
              <a:rPr lang="en-US" sz="2000" dirty="0"/>
              <a:t>, </a:t>
            </a:r>
            <a:r>
              <a:rPr lang="en-US" sz="2000" dirty="0" err="1"/>
              <a:t>kas</a:t>
            </a:r>
            <a:r>
              <a:rPr lang="en-US" sz="2000" dirty="0"/>
              <a:t> </a:t>
            </a:r>
            <a:r>
              <a:rPr lang="en-US" sz="2000" dirty="0" err="1"/>
              <a:t>paskleidė</a:t>
            </a:r>
            <a:r>
              <a:rPr lang="en-US" sz="2000" dirty="0"/>
              <a:t> </a:t>
            </a:r>
            <a:r>
              <a:rPr lang="en-US" sz="2000" dirty="0" err="1"/>
              <a:t>apie</a:t>
            </a:r>
            <a:r>
              <a:rPr lang="en-US" sz="2000" dirty="0"/>
              <a:t> </a:t>
            </a:r>
            <a:r>
              <a:rPr lang="en-US" sz="2000" dirty="0" err="1"/>
              <a:t>kitą</a:t>
            </a:r>
            <a:r>
              <a:rPr lang="en-US" sz="2000" dirty="0"/>
              <a:t> </a:t>
            </a:r>
            <a:r>
              <a:rPr lang="en-US" sz="2000" dirty="0" err="1"/>
              <a:t>žmogų</a:t>
            </a:r>
            <a:r>
              <a:rPr lang="en-US" sz="2000" dirty="0"/>
              <a:t> </a:t>
            </a:r>
            <a:r>
              <a:rPr lang="en-US" sz="2000" dirty="0" err="1"/>
              <a:t>tikrovės</a:t>
            </a:r>
            <a:r>
              <a:rPr lang="en-US" sz="2000" dirty="0"/>
              <a:t>  </a:t>
            </a:r>
            <a:r>
              <a:rPr lang="en-US" sz="2000" dirty="0" err="1"/>
              <a:t>neatitinkančią</a:t>
            </a:r>
            <a:endParaRPr lang="en-US" sz="2000" dirty="0"/>
          </a:p>
          <a:p>
            <a:pPr>
              <a:lnSpc>
                <a:spcPct val="80000"/>
              </a:lnSpc>
            </a:pPr>
            <a:r>
              <a:rPr lang="en-US" sz="2000" dirty="0" err="1"/>
              <a:t>informaciją</a:t>
            </a:r>
            <a:r>
              <a:rPr lang="en-US" sz="2000" dirty="0"/>
              <a:t>,  </a:t>
            </a:r>
            <a:r>
              <a:rPr lang="en-US" sz="2000" dirty="0" err="1"/>
              <a:t>galinčią</a:t>
            </a:r>
            <a:r>
              <a:rPr lang="en-US" sz="2000" dirty="0"/>
              <a:t>  </a:t>
            </a:r>
            <a:r>
              <a:rPr lang="en-US" sz="2000" dirty="0" err="1"/>
              <a:t>paniekinti</a:t>
            </a:r>
            <a:r>
              <a:rPr lang="en-US" sz="2000" dirty="0"/>
              <a:t> </a:t>
            </a:r>
            <a:r>
              <a:rPr lang="en-US" sz="2000" dirty="0" err="1"/>
              <a:t>ar</a:t>
            </a:r>
            <a:r>
              <a:rPr lang="en-US" sz="2000" dirty="0"/>
              <a:t> </a:t>
            </a:r>
            <a:r>
              <a:rPr lang="en-US" sz="2000" dirty="0" err="1"/>
              <a:t>pažeminti</a:t>
            </a:r>
            <a:r>
              <a:rPr lang="en-US" sz="2000" dirty="0"/>
              <a:t> </a:t>
            </a:r>
            <a:r>
              <a:rPr lang="en-US" sz="2000" dirty="0" err="1"/>
              <a:t>tą</a:t>
            </a:r>
            <a:r>
              <a:rPr lang="en-US" sz="2000" dirty="0"/>
              <a:t>  </a:t>
            </a:r>
            <a:r>
              <a:rPr lang="en-US" sz="2000" dirty="0" err="1"/>
              <a:t>asmenį</a:t>
            </a:r>
            <a:r>
              <a:rPr lang="en-US" sz="2000" dirty="0"/>
              <a:t>   </a:t>
            </a:r>
            <a:r>
              <a:rPr lang="en-US" sz="2000" dirty="0" err="1"/>
              <a:t>arba</a:t>
            </a:r>
            <a:endParaRPr lang="en-US" sz="2000" dirty="0"/>
          </a:p>
          <a:p>
            <a:pPr>
              <a:lnSpc>
                <a:spcPct val="80000"/>
              </a:lnSpc>
            </a:pPr>
            <a:r>
              <a:rPr lang="en-US" sz="2000" dirty="0" err="1"/>
              <a:t>pakirsti</a:t>
            </a:r>
            <a:r>
              <a:rPr lang="en-US" sz="2000" dirty="0"/>
              <a:t> </a:t>
            </a:r>
            <a:r>
              <a:rPr lang="en-US" sz="2000" dirty="0" err="1"/>
              <a:t>pasitikėjimą</a:t>
            </a:r>
            <a:r>
              <a:rPr lang="en-US" sz="2000" dirty="0"/>
              <a:t> </a:t>
            </a:r>
            <a:r>
              <a:rPr lang="en-US" sz="2000" dirty="0" err="1"/>
              <a:t>juo</a:t>
            </a:r>
            <a:r>
              <a:rPr lang="en-US" sz="2000" dirty="0"/>
              <a:t>,</a:t>
            </a:r>
          </a:p>
          <a:p>
            <a:pPr>
              <a:lnSpc>
                <a:spcPct val="80000"/>
              </a:lnSpc>
            </a:pPr>
            <a:r>
              <a:rPr lang="en-US" sz="2000" dirty="0"/>
              <a:t>  </a:t>
            </a:r>
            <a:r>
              <a:rPr lang="en-US" sz="2000" dirty="0" err="1"/>
              <a:t>baudžiamas</a:t>
            </a:r>
            <a:r>
              <a:rPr lang="en-US" sz="2000" dirty="0"/>
              <a:t>  </a:t>
            </a:r>
            <a:r>
              <a:rPr lang="en-US" sz="2000" dirty="0" err="1"/>
              <a:t>bauda</a:t>
            </a:r>
            <a:r>
              <a:rPr lang="en-US" sz="2000" dirty="0"/>
              <a:t>  </a:t>
            </a:r>
            <a:r>
              <a:rPr lang="en-US" sz="2000" dirty="0" err="1"/>
              <a:t>arba</a:t>
            </a:r>
            <a:r>
              <a:rPr lang="en-US" sz="2000" dirty="0"/>
              <a:t> </a:t>
            </a:r>
            <a:r>
              <a:rPr lang="en-US" sz="2000" dirty="0" err="1"/>
              <a:t>laisvės</a:t>
            </a:r>
            <a:r>
              <a:rPr lang="en-US" sz="2000" dirty="0"/>
              <a:t> </a:t>
            </a:r>
            <a:r>
              <a:rPr lang="en-US" sz="2000" dirty="0" err="1"/>
              <a:t>apribojimu</a:t>
            </a:r>
            <a:r>
              <a:rPr lang="en-US" sz="2000" dirty="0"/>
              <a:t>, </a:t>
            </a:r>
            <a:r>
              <a:rPr lang="en-US" sz="2000" dirty="0" err="1"/>
              <a:t>arba</a:t>
            </a:r>
            <a:r>
              <a:rPr lang="en-US" sz="2000" dirty="0"/>
              <a:t> </a:t>
            </a:r>
            <a:r>
              <a:rPr lang="en-US" sz="2000" dirty="0" err="1"/>
              <a:t>areštu</a:t>
            </a:r>
            <a:r>
              <a:rPr lang="en-US" sz="2000" dirty="0"/>
              <a:t>,   </a:t>
            </a:r>
            <a:r>
              <a:rPr lang="en-US" sz="2000" dirty="0" err="1"/>
              <a:t>arba</a:t>
            </a:r>
            <a:endParaRPr lang="en-US" sz="2000" dirty="0"/>
          </a:p>
          <a:p>
            <a:pPr>
              <a:lnSpc>
                <a:spcPct val="80000"/>
              </a:lnSpc>
            </a:pPr>
            <a:r>
              <a:rPr lang="en-US" sz="2000" dirty="0" err="1"/>
              <a:t>laisvės</a:t>
            </a:r>
            <a:r>
              <a:rPr lang="en-US" sz="2000" dirty="0"/>
              <a:t> </a:t>
            </a:r>
            <a:r>
              <a:rPr lang="en-US" sz="2000" dirty="0" err="1"/>
              <a:t>atėmimu</a:t>
            </a:r>
            <a:r>
              <a:rPr lang="en-US" sz="2000" dirty="0"/>
              <a:t> </a:t>
            </a:r>
            <a:r>
              <a:rPr lang="en-US" sz="2000" dirty="0" err="1"/>
              <a:t>iki</a:t>
            </a:r>
            <a:r>
              <a:rPr lang="en-US" sz="2000" dirty="0"/>
              <a:t> </a:t>
            </a:r>
            <a:r>
              <a:rPr lang="en-US" sz="2000" dirty="0" err="1"/>
              <a:t>vienerių</a:t>
            </a:r>
            <a:r>
              <a:rPr lang="en-US" sz="2000" dirty="0"/>
              <a:t> </a:t>
            </a:r>
            <a:r>
              <a:rPr lang="en-US" sz="2000" dirty="0" err="1"/>
              <a:t>metų</a:t>
            </a:r>
            <a:r>
              <a:rPr lang="en-US" sz="2000" dirty="0"/>
              <a:t>.</a:t>
            </a:r>
          </a:p>
          <a:p>
            <a:pPr>
              <a:lnSpc>
                <a:spcPct val="80000"/>
              </a:lnSpc>
            </a:pPr>
            <a:r>
              <a:rPr lang="en-US" sz="2000" dirty="0"/>
              <a:t>  2. </a:t>
            </a:r>
            <a:r>
              <a:rPr lang="en-US" sz="2000" dirty="0" err="1"/>
              <a:t>Tas</a:t>
            </a:r>
            <a:r>
              <a:rPr lang="en-US" sz="2000" dirty="0"/>
              <a:t>, </a:t>
            </a:r>
            <a:r>
              <a:rPr lang="en-US" sz="2000" dirty="0" err="1"/>
              <a:t>kas</a:t>
            </a:r>
            <a:r>
              <a:rPr lang="en-US" sz="2000" dirty="0"/>
              <a:t> </a:t>
            </a:r>
            <a:r>
              <a:rPr lang="en-US" sz="2000" dirty="0" err="1"/>
              <a:t>šmeižė</a:t>
            </a:r>
            <a:r>
              <a:rPr lang="en-US" sz="2000" dirty="0"/>
              <a:t> </a:t>
            </a:r>
            <a:r>
              <a:rPr lang="en-US" sz="2000" dirty="0" err="1"/>
              <a:t>asmenį</a:t>
            </a:r>
            <a:r>
              <a:rPr lang="en-US" sz="2000" dirty="0"/>
              <a:t>, </a:t>
            </a:r>
            <a:r>
              <a:rPr lang="en-US" sz="2000" dirty="0" err="1"/>
              <a:t>neva</a:t>
            </a:r>
            <a:r>
              <a:rPr lang="en-US" sz="2000" dirty="0"/>
              <a:t> </a:t>
            </a:r>
            <a:r>
              <a:rPr lang="en-US" sz="2000" dirty="0" err="1"/>
              <a:t>šis</a:t>
            </a:r>
            <a:r>
              <a:rPr lang="en-US" sz="2000" dirty="0"/>
              <a:t> </a:t>
            </a:r>
            <a:r>
              <a:rPr lang="en-US" sz="2000" dirty="0" err="1"/>
              <a:t>padarė</a:t>
            </a:r>
            <a:r>
              <a:rPr lang="en-US" sz="2000" dirty="0"/>
              <a:t> </a:t>
            </a:r>
            <a:r>
              <a:rPr lang="en-US" sz="2000" dirty="0" err="1"/>
              <a:t>sunkų</a:t>
            </a:r>
            <a:r>
              <a:rPr lang="en-US" sz="2000" dirty="0"/>
              <a:t> </a:t>
            </a:r>
            <a:r>
              <a:rPr lang="en-US" sz="2000" dirty="0" err="1"/>
              <a:t>ar</a:t>
            </a:r>
            <a:r>
              <a:rPr lang="en-US" sz="2000" dirty="0"/>
              <a:t> </a:t>
            </a:r>
            <a:r>
              <a:rPr lang="en-US" sz="2000" dirty="0" err="1"/>
              <a:t>labai</a:t>
            </a:r>
            <a:r>
              <a:rPr lang="en-US" sz="2000" dirty="0"/>
              <a:t> </a:t>
            </a:r>
            <a:r>
              <a:rPr lang="en-US" sz="2000" dirty="0" err="1"/>
              <a:t>sunkų</a:t>
            </a:r>
            <a:endParaRPr lang="pt-BR" sz="2000" dirty="0"/>
          </a:p>
          <a:p>
            <a:pPr>
              <a:lnSpc>
                <a:spcPct val="80000"/>
              </a:lnSpc>
            </a:pPr>
            <a:r>
              <a:rPr lang="pt-BR" sz="2000" dirty="0" err="1"/>
              <a:t>nusikaltimą</a:t>
            </a:r>
            <a:r>
              <a:rPr lang="pt-BR" sz="2000" dirty="0"/>
              <a:t>,   </a:t>
            </a:r>
            <a:r>
              <a:rPr lang="pt-BR" sz="2000" dirty="0" err="1"/>
              <a:t>arba</a:t>
            </a:r>
            <a:r>
              <a:rPr lang="pt-BR" sz="2000" dirty="0"/>
              <a:t>  per  </a:t>
            </a:r>
            <a:r>
              <a:rPr lang="pt-BR" sz="2000" dirty="0" err="1"/>
              <a:t>visuomenės</a:t>
            </a:r>
            <a:r>
              <a:rPr lang="pt-BR" sz="2000" dirty="0"/>
              <a:t>  </a:t>
            </a:r>
            <a:r>
              <a:rPr lang="pt-BR" sz="2000" dirty="0" err="1"/>
              <a:t>informavimo</a:t>
            </a:r>
            <a:r>
              <a:rPr lang="pt-BR" sz="2000" dirty="0"/>
              <a:t>  </a:t>
            </a:r>
            <a:r>
              <a:rPr lang="pt-BR" sz="2000" dirty="0" err="1"/>
              <a:t>priemonę</a:t>
            </a:r>
            <a:r>
              <a:rPr lang="pt-BR" sz="2000" dirty="0"/>
              <a:t>    ar</a:t>
            </a:r>
          </a:p>
          <a:p>
            <a:pPr>
              <a:lnSpc>
                <a:spcPct val="80000"/>
              </a:lnSpc>
            </a:pPr>
            <a:r>
              <a:rPr lang="pt-BR" sz="2000" dirty="0" err="1"/>
              <a:t>spaudinyje</a:t>
            </a:r>
            <a:r>
              <a:rPr lang="pt-BR" sz="2000" dirty="0"/>
              <a:t>,</a:t>
            </a:r>
          </a:p>
          <a:p>
            <a:pPr>
              <a:lnSpc>
                <a:spcPct val="80000"/>
              </a:lnSpc>
            </a:pPr>
            <a:r>
              <a:rPr lang="pt-BR" sz="2000" dirty="0"/>
              <a:t>  </a:t>
            </a:r>
            <a:r>
              <a:rPr lang="pt-BR" sz="2000" dirty="0" err="1"/>
              <a:t>baudžiamas</a:t>
            </a:r>
            <a:r>
              <a:rPr lang="pt-BR" sz="2000" dirty="0"/>
              <a:t>  </a:t>
            </a:r>
            <a:r>
              <a:rPr lang="pt-BR" sz="2000" dirty="0" err="1"/>
              <a:t>bauda</a:t>
            </a:r>
            <a:r>
              <a:rPr lang="pt-BR" sz="2000" dirty="0"/>
              <a:t> </a:t>
            </a:r>
            <a:r>
              <a:rPr lang="pt-BR" sz="2000" dirty="0" err="1"/>
              <a:t>arba</a:t>
            </a:r>
            <a:r>
              <a:rPr lang="pt-BR" sz="2000" dirty="0"/>
              <a:t> </a:t>
            </a:r>
            <a:r>
              <a:rPr lang="pt-BR" sz="2000" dirty="0" err="1"/>
              <a:t>areštu</a:t>
            </a:r>
            <a:r>
              <a:rPr lang="pt-BR" sz="2000" dirty="0"/>
              <a:t>, </a:t>
            </a:r>
            <a:r>
              <a:rPr lang="pt-BR" sz="2000" dirty="0" err="1"/>
              <a:t>arba</a:t>
            </a:r>
            <a:r>
              <a:rPr lang="pt-BR" sz="2000" dirty="0"/>
              <a:t> </a:t>
            </a:r>
            <a:r>
              <a:rPr lang="pt-BR" sz="2000" dirty="0" err="1"/>
              <a:t>laisvės</a:t>
            </a:r>
            <a:r>
              <a:rPr lang="pt-BR" sz="2000" dirty="0"/>
              <a:t> </a:t>
            </a:r>
            <a:r>
              <a:rPr lang="pt-BR" sz="2000" dirty="0" err="1"/>
              <a:t>atėmimu</a:t>
            </a:r>
            <a:r>
              <a:rPr lang="pt-BR" sz="2000" dirty="0"/>
              <a:t> </a:t>
            </a:r>
            <a:r>
              <a:rPr lang="pt-BR" sz="2000" dirty="0" err="1"/>
              <a:t>iki</a:t>
            </a:r>
            <a:r>
              <a:rPr lang="pt-BR" sz="2000" dirty="0"/>
              <a:t>   </a:t>
            </a:r>
            <a:r>
              <a:rPr lang="pt-BR" sz="2000" dirty="0" err="1"/>
              <a:t>dvejų</a:t>
            </a:r>
            <a:endParaRPr lang="pt-BR" sz="2000" dirty="0"/>
          </a:p>
          <a:p>
            <a:pPr>
              <a:lnSpc>
                <a:spcPct val="80000"/>
              </a:lnSpc>
            </a:pPr>
            <a:r>
              <a:rPr lang="pt-BR" sz="2000" dirty="0" err="1"/>
              <a:t>metų</a:t>
            </a:r>
            <a:r>
              <a:rPr lang="pt-BR" sz="2000" dirty="0"/>
              <a:t>.</a:t>
            </a:r>
          </a:p>
          <a:p>
            <a:pPr>
              <a:lnSpc>
                <a:spcPct val="80000"/>
              </a:lnSpc>
            </a:pPr>
            <a:r>
              <a:rPr lang="pt-BR" sz="2000" dirty="0"/>
              <a:t>  3.  </a:t>
            </a:r>
            <a:r>
              <a:rPr lang="pt-BR" sz="2000" dirty="0" err="1"/>
              <a:t>Už</a:t>
            </a:r>
            <a:r>
              <a:rPr lang="pt-BR" sz="2000" dirty="0"/>
              <a:t> </a:t>
            </a:r>
            <a:r>
              <a:rPr lang="pt-BR" sz="2000" dirty="0" err="1"/>
              <a:t>šiame</a:t>
            </a:r>
            <a:r>
              <a:rPr lang="pt-BR" sz="2000" dirty="0"/>
              <a:t> </a:t>
            </a:r>
            <a:r>
              <a:rPr lang="pt-BR" sz="2000" dirty="0" err="1"/>
              <a:t>straipsnyje</a:t>
            </a:r>
            <a:r>
              <a:rPr lang="pt-BR" sz="2000" dirty="0"/>
              <a:t> </a:t>
            </a:r>
            <a:r>
              <a:rPr lang="pt-BR" sz="2000" dirty="0" err="1"/>
              <a:t>numatytas</a:t>
            </a:r>
            <a:r>
              <a:rPr lang="pt-BR" sz="2000" dirty="0"/>
              <a:t> </a:t>
            </a:r>
            <a:r>
              <a:rPr lang="pt-BR" sz="2000" dirty="0" err="1"/>
              <a:t>veikas</a:t>
            </a:r>
            <a:r>
              <a:rPr lang="pt-BR" sz="2000" dirty="0"/>
              <a:t> </a:t>
            </a:r>
            <a:r>
              <a:rPr lang="pt-BR" sz="2000" dirty="0" err="1"/>
              <a:t>asmuo</a:t>
            </a:r>
            <a:r>
              <a:rPr lang="pt-BR" sz="2000" dirty="0"/>
              <a:t> </a:t>
            </a:r>
            <a:r>
              <a:rPr lang="pt-BR" sz="2000" dirty="0" err="1"/>
              <a:t>atsako</a:t>
            </a:r>
            <a:r>
              <a:rPr lang="pt-BR" sz="2000" dirty="0"/>
              <a:t> </a:t>
            </a:r>
            <a:r>
              <a:rPr lang="pt-BR" sz="2000" dirty="0" err="1"/>
              <a:t>tik</a:t>
            </a:r>
            <a:r>
              <a:rPr lang="pt-BR" sz="2000" dirty="0"/>
              <a:t>  </a:t>
            </a:r>
            <a:r>
              <a:rPr lang="pt-BR" sz="2000" dirty="0" err="1"/>
              <a:t>tuo</a:t>
            </a:r>
            <a:endParaRPr lang="pt-BR" sz="2000" dirty="0"/>
          </a:p>
          <a:p>
            <a:pPr>
              <a:lnSpc>
                <a:spcPct val="80000"/>
              </a:lnSpc>
            </a:pPr>
            <a:r>
              <a:rPr lang="pt-BR" sz="2000" dirty="0" err="1"/>
              <a:t>atveju</a:t>
            </a:r>
            <a:r>
              <a:rPr lang="pt-BR" sz="2000" dirty="0"/>
              <a:t>, </a:t>
            </a:r>
            <a:r>
              <a:rPr lang="pt-BR" sz="2000" dirty="0" err="1"/>
              <a:t>kai</a:t>
            </a:r>
            <a:r>
              <a:rPr lang="pt-BR" sz="2000" dirty="0"/>
              <a:t> </a:t>
            </a:r>
            <a:r>
              <a:rPr lang="pt-BR" sz="2000" dirty="0" err="1"/>
              <a:t>yra</a:t>
            </a:r>
            <a:r>
              <a:rPr lang="pt-BR" sz="2000" dirty="0"/>
              <a:t> </a:t>
            </a:r>
            <a:r>
              <a:rPr lang="pt-BR" sz="2000" dirty="0" err="1"/>
              <a:t>nukentėjusio</a:t>
            </a:r>
            <a:r>
              <a:rPr lang="pt-BR" sz="2000" dirty="0"/>
              <a:t> </a:t>
            </a:r>
            <a:r>
              <a:rPr lang="pt-BR" sz="2000" dirty="0" err="1"/>
              <a:t>asmens</a:t>
            </a:r>
            <a:r>
              <a:rPr lang="pt-BR" sz="2000" dirty="0"/>
              <a:t> </a:t>
            </a:r>
            <a:r>
              <a:rPr lang="pt-BR" sz="2000" dirty="0" err="1"/>
              <a:t>skundas</a:t>
            </a:r>
            <a:r>
              <a:rPr lang="pt-BR" sz="2000" dirty="0"/>
              <a:t> ar </a:t>
            </a:r>
            <a:r>
              <a:rPr lang="pt-BR" sz="2000" dirty="0" err="1"/>
              <a:t>jo</a:t>
            </a:r>
            <a:r>
              <a:rPr lang="pt-BR" sz="2000" dirty="0"/>
              <a:t> </a:t>
            </a:r>
            <a:r>
              <a:rPr lang="pt-BR" sz="2000" dirty="0" err="1"/>
              <a:t>teisėto</a:t>
            </a:r>
            <a:r>
              <a:rPr lang="pt-BR" sz="2000" dirty="0"/>
              <a:t> </a:t>
            </a:r>
            <a:r>
              <a:rPr lang="pt-BR" sz="2000" dirty="0" err="1"/>
              <a:t>atstovo</a:t>
            </a:r>
            <a:endParaRPr lang="en-US" sz="2000" dirty="0"/>
          </a:p>
          <a:p>
            <a:pPr>
              <a:lnSpc>
                <a:spcPct val="80000"/>
              </a:lnSpc>
            </a:pPr>
            <a:r>
              <a:rPr lang="en-US" sz="2000" dirty="0" err="1"/>
              <a:t>pareiškimas</a:t>
            </a:r>
            <a:r>
              <a:rPr lang="en-US" sz="2000" dirty="0"/>
              <a:t>, </a:t>
            </a:r>
            <a:r>
              <a:rPr lang="en-US" sz="2000" dirty="0" err="1"/>
              <a:t>ar</a:t>
            </a:r>
            <a:r>
              <a:rPr lang="en-US" sz="2000" dirty="0"/>
              <a:t> </a:t>
            </a:r>
            <a:r>
              <a:rPr lang="en-US" sz="2000" dirty="0" err="1"/>
              <a:t>prokuroro</a:t>
            </a:r>
            <a:r>
              <a:rPr lang="en-US" sz="2000" dirty="0"/>
              <a:t> </a:t>
            </a:r>
            <a:r>
              <a:rPr lang="en-US" sz="2000" dirty="0" err="1"/>
              <a:t>reikalavimas</a:t>
            </a:r>
            <a:r>
              <a:rPr lang="en-US" sz="2000" dirty="0"/>
              <a:t>.</a:t>
            </a:r>
            <a:endParaRPr lang="lt-LT" sz="2000" dirty="0"/>
          </a:p>
        </p:txBody>
      </p:sp>
      <p:sp>
        <p:nvSpPr>
          <p:cNvPr id="2" name="Date Placeholder 1"/>
          <p:cNvSpPr>
            <a:spLocks noGrp="1"/>
          </p:cNvSpPr>
          <p:nvPr>
            <p:ph type="dt" sz="half" idx="10"/>
          </p:nvPr>
        </p:nvSpPr>
        <p:spPr/>
        <p:txBody>
          <a:bodyPr/>
          <a:lstStyle/>
          <a:p>
            <a:fld id="{4ABCE3C6-8A97-2D4C-BBD2-42A26467541B}"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p>
            <a:fld id="{9D431423-9577-47DD-9DF3-23BF1E9A2ADD}" type="slidenum">
              <a:rPr lang="lt-LT" smtClean="0">
                <a:solidFill>
                  <a:srgbClr val="000000"/>
                </a:solidFill>
              </a:rPr>
              <a:pPr/>
              <a:t>37</a:t>
            </a:fld>
            <a:endParaRPr lang="lt-LT">
              <a:solidFill>
                <a:srgbClr val="000000"/>
              </a:solidFill>
            </a:endParaRPr>
          </a:p>
        </p:txBody>
      </p:sp>
    </p:spTree>
    <p:extLst>
      <p:ext uri="{BB962C8B-B14F-4D97-AF65-F5344CB8AC3E}">
        <p14:creationId xmlns:p14="http://schemas.microsoft.com/office/powerpoint/2010/main" val="13919617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lt-LT" dirty="0"/>
              <a:t>LR BK (</a:t>
            </a:r>
            <a:r>
              <a:rPr lang="lt-LT" dirty="0" err="1">
                <a:solidFill>
                  <a:srgbClr val="FF0000"/>
                </a:solidFill>
              </a:rPr>
              <a:t>Dekriminalizuota</a:t>
            </a:r>
            <a:r>
              <a:rPr lang="lt-LT" dirty="0"/>
              <a:t>)</a:t>
            </a:r>
          </a:p>
        </p:txBody>
      </p:sp>
      <p:sp>
        <p:nvSpPr>
          <p:cNvPr id="54275" name="Rectangle 3"/>
          <p:cNvSpPr>
            <a:spLocks noGrp="1" noChangeArrowheads="1"/>
          </p:cNvSpPr>
          <p:nvPr>
            <p:ph type="body" idx="1"/>
          </p:nvPr>
        </p:nvSpPr>
        <p:spPr/>
        <p:txBody>
          <a:bodyPr/>
          <a:lstStyle/>
          <a:p>
            <a:pPr>
              <a:lnSpc>
                <a:spcPct val="80000"/>
              </a:lnSpc>
            </a:pPr>
            <a:r>
              <a:rPr lang="en-US" sz="2000" b="1" dirty="0"/>
              <a:t>155 </a:t>
            </a:r>
            <a:r>
              <a:rPr lang="en-US" sz="2000" b="1" dirty="0" err="1"/>
              <a:t>straipsnis</a:t>
            </a:r>
            <a:r>
              <a:rPr lang="en-US" sz="2000" b="1" dirty="0"/>
              <a:t>. </a:t>
            </a:r>
            <a:r>
              <a:rPr lang="en-US" sz="2000" b="1" dirty="0" err="1"/>
              <a:t>Įžeidimas</a:t>
            </a:r>
            <a:endParaRPr lang="en-US" sz="2000" dirty="0"/>
          </a:p>
          <a:p>
            <a:pPr>
              <a:lnSpc>
                <a:spcPct val="80000"/>
              </a:lnSpc>
            </a:pPr>
            <a:r>
              <a:rPr lang="en-US" sz="2000" dirty="0"/>
              <a:t>  1. </a:t>
            </a:r>
            <a:r>
              <a:rPr lang="en-US" sz="2000" dirty="0" err="1"/>
              <a:t>Tas</a:t>
            </a:r>
            <a:r>
              <a:rPr lang="en-US" sz="2000" dirty="0"/>
              <a:t>, </a:t>
            </a:r>
            <a:r>
              <a:rPr lang="en-US" sz="2000" dirty="0" err="1"/>
              <a:t>kas</a:t>
            </a:r>
            <a:r>
              <a:rPr lang="en-US" sz="2000" dirty="0"/>
              <a:t> </a:t>
            </a:r>
            <a:r>
              <a:rPr lang="en-US" sz="2000" dirty="0" err="1"/>
              <a:t>viešai</a:t>
            </a:r>
            <a:r>
              <a:rPr lang="en-US" sz="2000" dirty="0"/>
              <a:t> </a:t>
            </a:r>
            <a:r>
              <a:rPr lang="en-US" sz="2000" dirty="0" err="1"/>
              <a:t>veiksmu</a:t>
            </a:r>
            <a:r>
              <a:rPr lang="en-US" sz="2000" dirty="0"/>
              <a:t>, </a:t>
            </a:r>
            <a:r>
              <a:rPr lang="en-US" sz="2000" dirty="0" err="1"/>
              <a:t>žodžiu</a:t>
            </a:r>
            <a:r>
              <a:rPr lang="en-US" sz="2000" dirty="0"/>
              <a:t> </a:t>
            </a:r>
            <a:r>
              <a:rPr lang="en-US" sz="2000" dirty="0" err="1"/>
              <a:t>ar</a:t>
            </a:r>
            <a:r>
              <a:rPr lang="en-US" sz="2000" dirty="0"/>
              <a:t> </a:t>
            </a:r>
            <a:r>
              <a:rPr lang="en-US" sz="2000" dirty="0" err="1"/>
              <a:t>raštu</a:t>
            </a:r>
            <a:r>
              <a:rPr lang="en-US" sz="2000" dirty="0"/>
              <a:t> </a:t>
            </a:r>
            <a:r>
              <a:rPr lang="en-US" sz="2000" dirty="0" err="1"/>
              <a:t>užgauliai</a:t>
            </a:r>
            <a:r>
              <a:rPr lang="en-US" sz="2000" dirty="0"/>
              <a:t>  </a:t>
            </a:r>
            <a:r>
              <a:rPr lang="en-US" sz="2000" dirty="0" err="1"/>
              <a:t>pažemino</a:t>
            </a:r>
            <a:endParaRPr lang="en-US" sz="2000" dirty="0"/>
          </a:p>
          <a:p>
            <a:pPr>
              <a:lnSpc>
                <a:spcPct val="80000"/>
              </a:lnSpc>
            </a:pPr>
            <a:r>
              <a:rPr lang="en-US" sz="2000" dirty="0" err="1"/>
              <a:t>žmogų</a:t>
            </a:r>
            <a:r>
              <a:rPr lang="en-US" sz="2000" dirty="0"/>
              <a:t>,</a:t>
            </a:r>
            <a:r>
              <a:rPr lang="lt-LT" sz="2000" dirty="0"/>
              <a:t> </a:t>
            </a:r>
            <a:r>
              <a:rPr lang="en-US" sz="2000" dirty="0" err="1"/>
              <a:t>baudžiamas</a:t>
            </a:r>
            <a:r>
              <a:rPr lang="en-US" sz="2000" dirty="0"/>
              <a:t>  </a:t>
            </a:r>
            <a:r>
              <a:rPr lang="en-US" sz="2000" dirty="0" err="1"/>
              <a:t>bauda</a:t>
            </a:r>
            <a:r>
              <a:rPr lang="en-US" sz="2000" dirty="0"/>
              <a:t>  </a:t>
            </a:r>
            <a:r>
              <a:rPr lang="en-US" sz="2000" dirty="0" err="1"/>
              <a:t>arba</a:t>
            </a:r>
            <a:r>
              <a:rPr lang="en-US" sz="2000" dirty="0"/>
              <a:t> </a:t>
            </a:r>
            <a:r>
              <a:rPr lang="en-US" sz="2000" dirty="0" err="1"/>
              <a:t>laisvės</a:t>
            </a:r>
            <a:r>
              <a:rPr lang="en-US" sz="2000" dirty="0"/>
              <a:t> </a:t>
            </a:r>
            <a:r>
              <a:rPr lang="en-US" sz="2000" dirty="0" err="1"/>
              <a:t>apribojimu</a:t>
            </a:r>
            <a:r>
              <a:rPr lang="en-US" sz="2000" dirty="0"/>
              <a:t>, </a:t>
            </a:r>
            <a:r>
              <a:rPr lang="en-US" sz="2000" dirty="0" err="1"/>
              <a:t>arba</a:t>
            </a:r>
            <a:r>
              <a:rPr lang="en-US" sz="2000" dirty="0"/>
              <a:t> </a:t>
            </a:r>
            <a:r>
              <a:rPr lang="en-US" sz="2000" dirty="0" err="1"/>
              <a:t>areštu</a:t>
            </a:r>
            <a:r>
              <a:rPr lang="en-US" sz="2000" dirty="0"/>
              <a:t>,   </a:t>
            </a:r>
            <a:r>
              <a:rPr lang="en-US" sz="2000" dirty="0" err="1"/>
              <a:t>arba</a:t>
            </a:r>
            <a:r>
              <a:rPr lang="lt-LT" sz="2000" dirty="0"/>
              <a:t> </a:t>
            </a:r>
            <a:r>
              <a:rPr lang="en-US" sz="2000" dirty="0" err="1"/>
              <a:t>laisvės</a:t>
            </a:r>
            <a:r>
              <a:rPr lang="en-US" sz="2000" dirty="0"/>
              <a:t> </a:t>
            </a:r>
            <a:r>
              <a:rPr lang="en-US" sz="2000" dirty="0" err="1"/>
              <a:t>atėmimu</a:t>
            </a:r>
            <a:r>
              <a:rPr lang="en-US" sz="2000" dirty="0"/>
              <a:t> </a:t>
            </a:r>
            <a:r>
              <a:rPr lang="en-US" sz="2000" dirty="0" err="1"/>
              <a:t>iki</a:t>
            </a:r>
            <a:r>
              <a:rPr lang="en-US" sz="2000" dirty="0"/>
              <a:t> </a:t>
            </a:r>
            <a:r>
              <a:rPr lang="en-US" sz="2000" dirty="0" err="1"/>
              <a:t>vienerių</a:t>
            </a:r>
            <a:r>
              <a:rPr lang="en-US" sz="2000" dirty="0"/>
              <a:t> </a:t>
            </a:r>
            <a:r>
              <a:rPr lang="en-US" sz="2000" dirty="0" err="1"/>
              <a:t>metų</a:t>
            </a:r>
            <a:r>
              <a:rPr lang="en-US" sz="2000" dirty="0"/>
              <a:t>.</a:t>
            </a:r>
          </a:p>
          <a:p>
            <a:pPr>
              <a:lnSpc>
                <a:spcPct val="80000"/>
              </a:lnSpc>
            </a:pPr>
            <a:r>
              <a:rPr lang="en-US" sz="2000" dirty="0"/>
              <a:t>  2.   </a:t>
            </a:r>
            <a:r>
              <a:rPr lang="en-US" sz="2000" dirty="0" err="1"/>
              <a:t>Tas</a:t>
            </a:r>
            <a:r>
              <a:rPr lang="en-US" sz="2000" dirty="0"/>
              <a:t>,  </a:t>
            </a:r>
            <a:r>
              <a:rPr lang="en-US" sz="2000" dirty="0" err="1"/>
              <a:t>kas</a:t>
            </a:r>
            <a:r>
              <a:rPr lang="en-US" sz="2000" dirty="0"/>
              <a:t>  </a:t>
            </a:r>
            <a:r>
              <a:rPr lang="en-US" sz="2000" dirty="0" err="1"/>
              <a:t>neviešai</a:t>
            </a:r>
            <a:r>
              <a:rPr lang="en-US" sz="2000" dirty="0"/>
              <a:t>  </a:t>
            </a:r>
            <a:r>
              <a:rPr lang="en-US" sz="2000" dirty="0" err="1"/>
              <a:t>įžeidė</a:t>
            </a:r>
            <a:r>
              <a:rPr lang="en-US" sz="2000" dirty="0"/>
              <a:t>  </a:t>
            </a:r>
            <a:r>
              <a:rPr lang="en-US" sz="2000" dirty="0" err="1"/>
              <a:t>žmogų</a:t>
            </a:r>
            <a:r>
              <a:rPr lang="en-US" sz="2000" dirty="0"/>
              <a:t>,  </a:t>
            </a:r>
            <a:r>
              <a:rPr lang="en-US" sz="2000" dirty="0" err="1"/>
              <a:t>padarė</a:t>
            </a:r>
            <a:r>
              <a:rPr lang="en-US" sz="2000" dirty="0"/>
              <a:t>    </a:t>
            </a:r>
            <a:r>
              <a:rPr lang="en-US" sz="2000" dirty="0" err="1"/>
              <a:t>baudžiamąjį</a:t>
            </a:r>
            <a:endParaRPr lang="pt-BR" sz="2000" dirty="0"/>
          </a:p>
          <a:p>
            <a:pPr>
              <a:lnSpc>
                <a:spcPct val="80000"/>
              </a:lnSpc>
            </a:pPr>
            <a:r>
              <a:rPr lang="pt-BR" sz="2000" dirty="0" err="1"/>
              <a:t>nusižengimą</a:t>
            </a:r>
            <a:r>
              <a:rPr lang="pt-BR" sz="2000" dirty="0"/>
              <a:t> ir</a:t>
            </a:r>
            <a:r>
              <a:rPr lang="lt-LT" sz="2000" dirty="0"/>
              <a:t> </a:t>
            </a:r>
            <a:r>
              <a:rPr lang="pt-BR" sz="2000" dirty="0" err="1"/>
              <a:t>baudžiamas</a:t>
            </a:r>
            <a:r>
              <a:rPr lang="pt-BR" sz="2000" dirty="0"/>
              <a:t> </a:t>
            </a:r>
            <a:r>
              <a:rPr lang="pt-BR" sz="2000" dirty="0" err="1"/>
              <a:t>viešaisiais</a:t>
            </a:r>
            <a:r>
              <a:rPr lang="pt-BR" sz="2000" dirty="0"/>
              <a:t> </a:t>
            </a:r>
            <a:r>
              <a:rPr lang="pt-BR" sz="2000" dirty="0" err="1"/>
              <a:t>darbais</a:t>
            </a:r>
            <a:r>
              <a:rPr lang="pt-BR" sz="2000" dirty="0"/>
              <a:t> </a:t>
            </a:r>
            <a:r>
              <a:rPr lang="pt-BR" sz="2000" dirty="0" err="1"/>
              <a:t>arba</a:t>
            </a:r>
            <a:r>
              <a:rPr lang="pt-BR" sz="2000" dirty="0"/>
              <a:t> </a:t>
            </a:r>
            <a:r>
              <a:rPr lang="pt-BR" sz="2000" dirty="0" err="1"/>
              <a:t>bauda</a:t>
            </a:r>
            <a:r>
              <a:rPr lang="pt-BR" sz="2000" dirty="0"/>
              <a:t>, </a:t>
            </a:r>
            <a:r>
              <a:rPr lang="pt-BR" sz="2000" dirty="0" err="1"/>
              <a:t>arba</a:t>
            </a:r>
            <a:r>
              <a:rPr lang="pt-BR" sz="2000" dirty="0"/>
              <a:t> </a:t>
            </a:r>
            <a:r>
              <a:rPr lang="pt-BR" sz="2000" dirty="0" err="1"/>
              <a:t>areštu</a:t>
            </a:r>
            <a:r>
              <a:rPr lang="pt-BR" sz="2000" dirty="0"/>
              <a:t>.</a:t>
            </a:r>
          </a:p>
          <a:p>
            <a:pPr>
              <a:lnSpc>
                <a:spcPct val="80000"/>
              </a:lnSpc>
            </a:pPr>
            <a:r>
              <a:rPr lang="pt-BR" sz="2000" dirty="0"/>
              <a:t>  3.  </a:t>
            </a:r>
            <a:r>
              <a:rPr lang="pt-BR" sz="2000" dirty="0" err="1"/>
              <a:t>Už</a:t>
            </a:r>
            <a:r>
              <a:rPr lang="pt-BR" sz="2000" dirty="0"/>
              <a:t> </a:t>
            </a:r>
            <a:r>
              <a:rPr lang="pt-BR" sz="2000" dirty="0" err="1"/>
              <a:t>šiame</a:t>
            </a:r>
            <a:r>
              <a:rPr lang="pt-BR" sz="2000" dirty="0"/>
              <a:t> </a:t>
            </a:r>
            <a:r>
              <a:rPr lang="pt-BR" sz="2000" dirty="0" err="1"/>
              <a:t>straipsnyje</a:t>
            </a:r>
            <a:r>
              <a:rPr lang="pt-BR" sz="2000" dirty="0"/>
              <a:t> </a:t>
            </a:r>
            <a:r>
              <a:rPr lang="pt-BR" sz="2000" dirty="0" err="1"/>
              <a:t>numatytas</a:t>
            </a:r>
            <a:r>
              <a:rPr lang="pt-BR" sz="2000" dirty="0"/>
              <a:t> </a:t>
            </a:r>
            <a:r>
              <a:rPr lang="pt-BR" sz="2000" dirty="0" err="1"/>
              <a:t>veikas</a:t>
            </a:r>
            <a:r>
              <a:rPr lang="pt-BR" sz="2000" dirty="0"/>
              <a:t> </a:t>
            </a:r>
            <a:r>
              <a:rPr lang="pt-BR" sz="2000" dirty="0" err="1"/>
              <a:t>asmuo</a:t>
            </a:r>
            <a:r>
              <a:rPr lang="pt-BR" sz="2000" dirty="0"/>
              <a:t> </a:t>
            </a:r>
            <a:r>
              <a:rPr lang="pt-BR" sz="2000" dirty="0" err="1"/>
              <a:t>atsako</a:t>
            </a:r>
            <a:r>
              <a:rPr lang="pt-BR" sz="2000" dirty="0"/>
              <a:t> </a:t>
            </a:r>
            <a:r>
              <a:rPr lang="pt-BR" sz="2000" dirty="0" err="1"/>
              <a:t>tik</a:t>
            </a:r>
            <a:r>
              <a:rPr lang="pt-BR" sz="2000" dirty="0"/>
              <a:t>  </a:t>
            </a:r>
            <a:r>
              <a:rPr lang="pt-BR" sz="2000" dirty="0" err="1"/>
              <a:t>tuo</a:t>
            </a:r>
            <a:endParaRPr lang="pt-BR" sz="2000" dirty="0"/>
          </a:p>
          <a:p>
            <a:pPr>
              <a:lnSpc>
                <a:spcPct val="80000"/>
              </a:lnSpc>
            </a:pPr>
            <a:r>
              <a:rPr lang="pt-BR" sz="2000" dirty="0" err="1"/>
              <a:t>atveju</a:t>
            </a:r>
            <a:r>
              <a:rPr lang="pt-BR" sz="2000" dirty="0"/>
              <a:t>, </a:t>
            </a:r>
            <a:r>
              <a:rPr lang="pt-BR" sz="2000" dirty="0" err="1"/>
              <a:t>kai</a:t>
            </a:r>
            <a:r>
              <a:rPr lang="pt-BR" sz="2000" dirty="0"/>
              <a:t> </a:t>
            </a:r>
            <a:r>
              <a:rPr lang="pt-BR" sz="2000" dirty="0" err="1"/>
              <a:t>yra</a:t>
            </a:r>
            <a:r>
              <a:rPr lang="pt-BR" sz="2000" dirty="0"/>
              <a:t> </a:t>
            </a:r>
            <a:r>
              <a:rPr lang="pt-BR" sz="2000" dirty="0" err="1"/>
              <a:t>nukentėjusio</a:t>
            </a:r>
            <a:r>
              <a:rPr lang="pt-BR" sz="2000" dirty="0"/>
              <a:t> </a:t>
            </a:r>
            <a:r>
              <a:rPr lang="pt-BR" sz="2000" dirty="0" err="1"/>
              <a:t>asmens</a:t>
            </a:r>
            <a:r>
              <a:rPr lang="pt-BR" sz="2000" dirty="0"/>
              <a:t> </a:t>
            </a:r>
            <a:r>
              <a:rPr lang="pt-BR" sz="2000" dirty="0" err="1"/>
              <a:t>skundas</a:t>
            </a:r>
            <a:r>
              <a:rPr lang="pt-BR" sz="2000" dirty="0"/>
              <a:t> ar </a:t>
            </a:r>
            <a:r>
              <a:rPr lang="pt-BR" sz="2000" dirty="0" err="1"/>
              <a:t>jo</a:t>
            </a:r>
            <a:r>
              <a:rPr lang="pt-BR" sz="2000" dirty="0"/>
              <a:t> </a:t>
            </a:r>
            <a:r>
              <a:rPr lang="pt-BR" sz="2000" dirty="0" err="1"/>
              <a:t>teisėto</a:t>
            </a:r>
            <a:r>
              <a:rPr lang="pt-BR" sz="2000" dirty="0"/>
              <a:t> </a:t>
            </a:r>
            <a:r>
              <a:rPr lang="pt-BR" sz="2000" dirty="0" err="1"/>
              <a:t>atstovo</a:t>
            </a:r>
            <a:endParaRPr lang="en-US" sz="2000" dirty="0"/>
          </a:p>
          <a:p>
            <a:pPr>
              <a:lnSpc>
                <a:spcPct val="80000"/>
              </a:lnSpc>
            </a:pPr>
            <a:r>
              <a:rPr lang="en-US" sz="2000" dirty="0" err="1"/>
              <a:t>pareiškimas</a:t>
            </a:r>
            <a:r>
              <a:rPr lang="en-US" sz="2000" dirty="0"/>
              <a:t>, </a:t>
            </a:r>
            <a:r>
              <a:rPr lang="en-US" sz="2000" dirty="0" err="1"/>
              <a:t>ar</a:t>
            </a:r>
            <a:r>
              <a:rPr lang="en-US" sz="2000" dirty="0"/>
              <a:t> </a:t>
            </a:r>
            <a:r>
              <a:rPr lang="en-US" sz="2000" dirty="0" err="1"/>
              <a:t>prokuroro</a:t>
            </a:r>
            <a:r>
              <a:rPr lang="en-US" sz="2000" dirty="0"/>
              <a:t> </a:t>
            </a:r>
            <a:r>
              <a:rPr lang="en-US" sz="2000" dirty="0" err="1"/>
              <a:t>reikalavimas</a:t>
            </a:r>
            <a:r>
              <a:rPr lang="en-US" sz="2000" dirty="0"/>
              <a:t>.</a:t>
            </a:r>
            <a:r>
              <a:rPr lang="lt-LT" sz="2000" dirty="0"/>
              <a:t> </a:t>
            </a:r>
          </a:p>
        </p:txBody>
      </p:sp>
      <p:sp>
        <p:nvSpPr>
          <p:cNvPr id="2" name="Date Placeholder 1"/>
          <p:cNvSpPr>
            <a:spLocks noGrp="1"/>
          </p:cNvSpPr>
          <p:nvPr>
            <p:ph type="dt" sz="half" idx="10"/>
          </p:nvPr>
        </p:nvSpPr>
        <p:spPr/>
        <p:txBody>
          <a:bodyPr/>
          <a:lstStyle/>
          <a:p>
            <a:fld id="{693FD59E-7192-6347-A705-67B9EF96D5CD}"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p>
            <a:fld id="{9D431423-9577-47DD-9DF3-23BF1E9A2ADD}" type="slidenum">
              <a:rPr lang="lt-LT" smtClean="0">
                <a:solidFill>
                  <a:srgbClr val="000000"/>
                </a:solidFill>
              </a:rPr>
              <a:pPr/>
              <a:t>38</a:t>
            </a:fld>
            <a:endParaRPr lang="lt-LT">
              <a:solidFill>
                <a:srgbClr val="000000"/>
              </a:solidFill>
            </a:endParaRPr>
          </a:p>
        </p:txBody>
      </p:sp>
    </p:spTree>
    <p:extLst>
      <p:ext uri="{BB962C8B-B14F-4D97-AF65-F5344CB8AC3E}">
        <p14:creationId xmlns:p14="http://schemas.microsoft.com/office/powerpoint/2010/main" val="13264968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lt-LT"/>
              <a:t>LR BK </a:t>
            </a:r>
          </a:p>
        </p:txBody>
      </p:sp>
      <p:sp>
        <p:nvSpPr>
          <p:cNvPr id="68611" name="Rectangle 3"/>
          <p:cNvSpPr>
            <a:spLocks noGrp="1" noChangeArrowheads="1"/>
          </p:cNvSpPr>
          <p:nvPr>
            <p:ph type="body" idx="1"/>
          </p:nvPr>
        </p:nvSpPr>
        <p:spPr/>
        <p:txBody>
          <a:bodyPr/>
          <a:lstStyle/>
          <a:p>
            <a:pPr>
              <a:lnSpc>
                <a:spcPct val="80000"/>
              </a:lnSpc>
            </a:pPr>
            <a:r>
              <a:rPr lang="lt-LT" sz="1600" b="1"/>
              <a:t>170(2) straipsnis. Viešas pritarimas tarptautiniams nusikaltimams, SSRS ar nacistinės Vokietijos nusikaltimams Lietuvos Respublikai ar jos gyventojams, jų neigimas ar šiurkštus menkinimas</a:t>
            </a:r>
            <a:endParaRPr lang="lt-LT" sz="1600"/>
          </a:p>
          <a:p>
            <a:pPr>
              <a:lnSpc>
                <a:spcPct val="80000"/>
              </a:lnSpc>
            </a:pPr>
            <a:r>
              <a:rPr lang="lt-LT" sz="1600"/>
              <a:t>1. Tas, kas viešai pritarė Lietuvos Respublikos ar Europos Sąjungos teisės aktais arba įsiteisėjusiais Lietuvos Respublikos ar tarptautinių teismų sprendimais pripažintiems genocido ar kitiems nusikaltimams žmoniškumui arba karo nusikaltimams, juos neigė ar šiurkščiai menkino, jeigu tai padaryta grasinančiu, užgauliu ar įžeidžiančiu būdu arba dėl to buvo sutrikdyta viešoji tvarka, taip pat tas, kas viešai pritarė SSRS ar nacistinės Vokietijos įvykdytai agresijai prieš Lietuvos Respubliką, SSRS ar nacistinės Vokietijos įvykdytiems Lietuvos Respublikos teritorijoje ar prieš Lietuvos Respublikos gyventojus genocido ar kitiems nusikaltimams žmoniškumui arba karo nusikaltimams, arba 1990–1991 metais įvykdytiems kitiems agresiją prieš Lietuvos Respubliką vykdžiusių ar joje dalyvavusių asmenų labai sunkiems ar sunkiems nusikaltimams Lietuvos Respublikai arba labai sunkiems nusikaltimams Lietuvos Respublikos gyventojams, juos neigė ar šiurkščiai menkino, jeigu tai padaryta grasinančiu, užgauliu ar įžeidžiančiu būdu arba dėl to buvo sutrikdyta viešoji tvarka,</a:t>
            </a:r>
          </a:p>
          <a:p>
            <a:pPr>
              <a:lnSpc>
                <a:spcPct val="80000"/>
              </a:lnSpc>
            </a:pPr>
            <a:r>
              <a:rPr lang="lt-LT" sz="1600"/>
              <a:t>baudžiamas bauda arba laisvės apribojimu, arba areštu, arba laisvės atėmimu iki dvejų metų.</a:t>
            </a:r>
          </a:p>
          <a:p>
            <a:pPr>
              <a:lnSpc>
                <a:spcPct val="80000"/>
              </a:lnSpc>
            </a:pPr>
            <a:r>
              <a:rPr lang="lt-LT" sz="1600"/>
              <a:t>2. Už šiame straipsnyje numatytas veikas atsako ir juridinis asmuo.</a:t>
            </a:r>
          </a:p>
        </p:txBody>
      </p:sp>
      <p:sp>
        <p:nvSpPr>
          <p:cNvPr id="2" name="Date Placeholder 1"/>
          <p:cNvSpPr>
            <a:spLocks noGrp="1"/>
          </p:cNvSpPr>
          <p:nvPr>
            <p:ph type="dt" sz="half" idx="10"/>
          </p:nvPr>
        </p:nvSpPr>
        <p:spPr/>
        <p:txBody>
          <a:bodyPr/>
          <a:lstStyle/>
          <a:p>
            <a:fld id="{4D4CE77C-2376-9846-8B63-DAFCD1147C5C}"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p>
            <a:fld id="{9D431423-9577-47DD-9DF3-23BF1E9A2ADD}" type="slidenum">
              <a:rPr lang="lt-LT" smtClean="0">
                <a:solidFill>
                  <a:srgbClr val="000000"/>
                </a:solidFill>
              </a:rPr>
              <a:pPr/>
              <a:t>39</a:t>
            </a:fld>
            <a:endParaRPr lang="lt-LT">
              <a:solidFill>
                <a:srgbClr val="000000"/>
              </a:solidFill>
            </a:endParaRPr>
          </a:p>
        </p:txBody>
      </p:sp>
    </p:spTree>
    <p:extLst>
      <p:ext uri="{BB962C8B-B14F-4D97-AF65-F5344CB8AC3E}">
        <p14:creationId xmlns:p14="http://schemas.microsoft.com/office/powerpoint/2010/main" val="534514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Žodžio laisvės teisinės ribos</a:t>
            </a:r>
            <a:endParaRPr lang="en-US" dirty="0"/>
          </a:p>
        </p:txBody>
      </p:sp>
      <p:sp>
        <p:nvSpPr>
          <p:cNvPr id="3" name="Content Placeholder 2"/>
          <p:cNvSpPr>
            <a:spLocks noGrp="1"/>
          </p:cNvSpPr>
          <p:nvPr>
            <p:ph idx="1"/>
          </p:nvPr>
        </p:nvSpPr>
        <p:spPr/>
        <p:txBody>
          <a:bodyPr/>
          <a:lstStyle/>
          <a:p>
            <a:pPr marL="0" indent="0">
              <a:buNone/>
            </a:pPr>
            <a:r>
              <a:rPr lang="lt-LT" b="1" i="1" u="sng" dirty="0"/>
              <a:t>Vyraujantis stereotipas </a:t>
            </a:r>
            <a:r>
              <a:rPr lang="lt-LT" dirty="0"/>
              <a:t>– Konstitucijoje yra absoliučių teisių. Viena jų – reikšti savo nuomonę. </a:t>
            </a:r>
          </a:p>
          <a:p>
            <a:pPr marL="0" indent="0">
              <a:buNone/>
            </a:pPr>
            <a:endParaRPr lang="lt-LT" dirty="0"/>
          </a:p>
          <a:p>
            <a:pPr marL="0" indent="0">
              <a:buNone/>
            </a:pPr>
            <a:r>
              <a:rPr lang="lt-LT" b="1" i="1" u="sng" dirty="0"/>
              <a:t>Kokios prigimtinės teisės yra absoliučios?</a:t>
            </a:r>
          </a:p>
          <a:p>
            <a:pPr marL="0" indent="0">
              <a:buNone/>
            </a:pPr>
            <a:endParaRPr lang="lt-LT" dirty="0"/>
          </a:p>
          <a:p>
            <a:pPr marL="0" indent="0">
              <a:buNone/>
            </a:pPr>
            <a:r>
              <a:rPr lang="lt-LT" dirty="0"/>
              <a:t>Prigimtinių konstitucinių teisių ribojimo pagrindai: </a:t>
            </a:r>
            <a:endParaRPr lang="en-US" dirty="0"/>
          </a:p>
        </p:txBody>
      </p:sp>
      <p:sp>
        <p:nvSpPr>
          <p:cNvPr id="4" name="Date Placeholder 3"/>
          <p:cNvSpPr>
            <a:spLocks noGrp="1"/>
          </p:cNvSpPr>
          <p:nvPr>
            <p:ph type="dt" sz="half" idx="10"/>
          </p:nvPr>
        </p:nvSpPr>
        <p:spPr/>
        <p:txBody>
          <a:bodyPr/>
          <a:lstStyle/>
          <a:p>
            <a:fld id="{812EC24F-E687-A14A-BFD2-C99B47AC1913}"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4</a:t>
            </a:fld>
            <a:endParaRPr lang="en-US"/>
          </a:p>
        </p:txBody>
      </p:sp>
    </p:spTree>
    <p:extLst>
      <p:ext uri="{BB962C8B-B14F-4D97-AF65-F5344CB8AC3E}">
        <p14:creationId xmlns:p14="http://schemas.microsoft.com/office/powerpoint/2010/main" val="9924584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lt-LT"/>
              <a:t>LR BK </a:t>
            </a:r>
          </a:p>
        </p:txBody>
      </p:sp>
      <p:sp>
        <p:nvSpPr>
          <p:cNvPr id="59395" name="Rectangle 3"/>
          <p:cNvSpPr>
            <a:spLocks noGrp="1" noChangeArrowheads="1"/>
          </p:cNvSpPr>
          <p:nvPr>
            <p:ph type="body" idx="1"/>
          </p:nvPr>
        </p:nvSpPr>
        <p:spPr/>
        <p:txBody>
          <a:bodyPr/>
          <a:lstStyle/>
          <a:p>
            <a:pPr>
              <a:lnSpc>
                <a:spcPct val="80000"/>
              </a:lnSpc>
            </a:pPr>
            <a:r>
              <a:rPr lang="en-US" sz="1400" b="1"/>
              <a:t>170 straipsnis</a:t>
            </a:r>
            <a:r>
              <a:rPr lang="en-US" sz="1400"/>
              <a:t>. </a:t>
            </a:r>
            <a:r>
              <a:rPr lang="en-US" sz="1400" b="1"/>
              <a:t>Kurstymas prieš bet kokios tautos, rasės, etninę, religinę ar kitokią žmonių grupę</a:t>
            </a:r>
            <a:endParaRPr lang="en-US" sz="1400"/>
          </a:p>
          <a:p>
            <a:pPr>
              <a:lnSpc>
                <a:spcPct val="80000"/>
              </a:lnSpc>
            </a:pPr>
            <a:r>
              <a:rPr lang="en-US" sz="1400"/>
              <a:t>  </a:t>
            </a:r>
            <a:r>
              <a:rPr lang="pt-BR" sz="1400"/>
              <a:t>1. Tas, kas viešais pareiškimais žodžiu, raštu ar  panaudodamas</a:t>
            </a:r>
          </a:p>
          <a:p>
            <a:pPr>
              <a:lnSpc>
                <a:spcPct val="80000"/>
              </a:lnSpc>
            </a:pPr>
            <a:r>
              <a:rPr lang="pt-BR" sz="1400"/>
              <a:t>visuomenės  informavimo  priemonę  tyčiojosi,  niekino,   skatino</a:t>
            </a:r>
          </a:p>
          <a:p>
            <a:pPr>
              <a:lnSpc>
                <a:spcPct val="80000"/>
              </a:lnSpc>
            </a:pPr>
            <a:r>
              <a:rPr lang="pt-BR" sz="1400"/>
              <a:t>neapykantą   ar  kurstė  diskriminuoti  žmonių  grupę  ar     jai</a:t>
            </a:r>
          </a:p>
          <a:p>
            <a:pPr>
              <a:lnSpc>
                <a:spcPct val="80000"/>
              </a:lnSpc>
            </a:pPr>
            <a:r>
              <a:rPr lang="pt-BR" sz="1400"/>
              <a:t>priklausantį asmenį dėl lyties, seksualinės orientacijos,  rasės,</a:t>
            </a:r>
          </a:p>
          <a:p>
            <a:pPr>
              <a:lnSpc>
                <a:spcPct val="80000"/>
              </a:lnSpc>
            </a:pPr>
            <a:r>
              <a:rPr lang="pt-BR" sz="1400"/>
              <a:t>tautybės,   kalbos,  kilmės,  socialinės  padėties,     tikėjimo,</a:t>
            </a:r>
          </a:p>
          <a:p>
            <a:pPr>
              <a:lnSpc>
                <a:spcPct val="80000"/>
              </a:lnSpc>
            </a:pPr>
            <a:r>
              <a:rPr lang="pt-BR" sz="1400"/>
              <a:t>įsitikinimų ar pažiūrų,</a:t>
            </a:r>
          </a:p>
          <a:p>
            <a:pPr>
              <a:lnSpc>
                <a:spcPct val="80000"/>
              </a:lnSpc>
            </a:pPr>
            <a:r>
              <a:rPr lang="pt-BR" sz="1400"/>
              <a:t>  baudžiamas  bauda  arba laisvės apribojimu, arba areštu,   arba</a:t>
            </a:r>
          </a:p>
          <a:p>
            <a:pPr>
              <a:lnSpc>
                <a:spcPct val="80000"/>
              </a:lnSpc>
            </a:pPr>
            <a:r>
              <a:rPr lang="pt-BR" sz="1400"/>
              <a:t>laisvės atėmimu iki dvejų metų.</a:t>
            </a:r>
          </a:p>
          <a:p>
            <a:pPr>
              <a:lnSpc>
                <a:spcPct val="80000"/>
              </a:lnSpc>
            </a:pPr>
            <a:r>
              <a:rPr lang="pt-BR" sz="1400"/>
              <a:t>  2.  Tas,  kas viešai kurstė smurtauti, fiziškai susidoroti   su</a:t>
            </a:r>
          </a:p>
          <a:p>
            <a:pPr>
              <a:lnSpc>
                <a:spcPct val="80000"/>
              </a:lnSpc>
            </a:pPr>
            <a:r>
              <a:rPr lang="pt-BR" sz="1400"/>
              <a:t>žmonių grupe ar jai priklausančiu asmeniu dėl lyties, seksualinės</a:t>
            </a:r>
          </a:p>
          <a:p>
            <a:pPr>
              <a:lnSpc>
                <a:spcPct val="80000"/>
              </a:lnSpc>
            </a:pPr>
            <a:r>
              <a:rPr lang="pt-BR" sz="1400"/>
              <a:t>orientacijos,   rasės,  tautybės,  kalbos,  kilmės,    socialinės</a:t>
            </a:r>
          </a:p>
          <a:p>
            <a:pPr>
              <a:lnSpc>
                <a:spcPct val="80000"/>
              </a:lnSpc>
            </a:pPr>
            <a:r>
              <a:rPr lang="pt-BR" sz="1400"/>
              <a:t>padėties,  tikėjimo,  įsitikinimų ar pažiūrų arba  finansavo   ar</a:t>
            </a:r>
          </a:p>
          <a:p>
            <a:pPr>
              <a:lnSpc>
                <a:spcPct val="80000"/>
              </a:lnSpc>
            </a:pPr>
            <a:r>
              <a:rPr lang="pt-BR" sz="1400"/>
              <a:t>kitaip materialiai rėmė tokią veiklą,</a:t>
            </a:r>
          </a:p>
          <a:p>
            <a:pPr>
              <a:lnSpc>
                <a:spcPct val="80000"/>
              </a:lnSpc>
            </a:pPr>
            <a:r>
              <a:rPr lang="pt-BR" sz="1400"/>
              <a:t>  baudžiamas  bauda  arba laisvės apribojimu, arba areštu,   arba</a:t>
            </a:r>
          </a:p>
          <a:p>
            <a:pPr>
              <a:lnSpc>
                <a:spcPct val="80000"/>
              </a:lnSpc>
            </a:pPr>
            <a:r>
              <a:rPr lang="pt-BR" sz="1400"/>
              <a:t>laisvės atėmimu iki trejų metų.</a:t>
            </a:r>
          </a:p>
          <a:p>
            <a:pPr>
              <a:lnSpc>
                <a:spcPct val="80000"/>
              </a:lnSpc>
            </a:pPr>
            <a:r>
              <a:rPr lang="pt-BR" sz="1400"/>
              <a:t>  3.  Už šiame straipsnyje numatytas veikas atsako ir   juridinis</a:t>
            </a:r>
            <a:endParaRPr lang="en-US" sz="1400"/>
          </a:p>
          <a:p>
            <a:pPr>
              <a:lnSpc>
                <a:spcPct val="80000"/>
              </a:lnSpc>
            </a:pPr>
            <a:r>
              <a:rPr lang="en-US" sz="1400"/>
              <a:t>asmuo.</a:t>
            </a:r>
            <a:r>
              <a:rPr lang="lt-LT" sz="1400"/>
              <a:t> </a:t>
            </a:r>
          </a:p>
        </p:txBody>
      </p:sp>
      <p:sp>
        <p:nvSpPr>
          <p:cNvPr id="2" name="Date Placeholder 1"/>
          <p:cNvSpPr>
            <a:spLocks noGrp="1"/>
          </p:cNvSpPr>
          <p:nvPr>
            <p:ph type="dt" sz="half" idx="10"/>
          </p:nvPr>
        </p:nvSpPr>
        <p:spPr/>
        <p:txBody>
          <a:bodyPr/>
          <a:lstStyle/>
          <a:p>
            <a:fld id="{65BE2E49-63A2-814C-A1F5-4CBE00F4DD1C}" type="datetime1">
              <a:rPr lang="en-US" smtClean="0">
                <a:solidFill>
                  <a:srgbClr val="000000"/>
                </a:solidFill>
              </a:rPr>
              <a:t>9/8/20</a:t>
            </a:fld>
            <a:endParaRPr lang="lt-LT">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4" name="Slide Number Placeholder 3"/>
          <p:cNvSpPr>
            <a:spLocks noGrp="1"/>
          </p:cNvSpPr>
          <p:nvPr>
            <p:ph type="sldNum" sz="quarter" idx="12"/>
          </p:nvPr>
        </p:nvSpPr>
        <p:spPr/>
        <p:txBody>
          <a:bodyPr/>
          <a:lstStyle/>
          <a:p>
            <a:fld id="{9D431423-9577-47DD-9DF3-23BF1E9A2ADD}" type="slidenum">
              <a:rPr lang="lt-LT" smtClean="0">
                <a:solidFill>
                  <a:srgbClr val="000000"/>
                </a:solidFill>
              </a:rPr>
              <a:pPr/>
              <a:t>40</a:t>
            </a:fld>
            <a:endParaRPr lang="lt-LT">
              <a:solidFill>
                <a:srgbClr val="000000"/>
              </a:solidFill>
            </a:endParaRPr>
          </a:p>
        </p:txBody>
      </p:sp>
    </p:spTree>
    <p:extLst>
      <p:ext uri="{BB962C8B-B14F-4D97-AF65-F5344CB8AC3E}">
        <p14:creationId xmlns:p14="http://schemas.microsoft.com/office/powerpoint/2010/main" val="31970039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Tiesioginės tyčios testas</a:t>
            </a:r>
            <a:br>
              <a:rPr lang="lt-LT" dirty="0"/>
            </a:br>
            <a:r>
              <a:rPr lang="lt-LT" dirty="0"/>
              <a:t>Jo reikšmė žurnalistams</a:t>
            </a:r>
            <a:endParaRPr lang="en-US" dirty="0"/>
          </a:p>
        </p:txBody>
      </p:sp>
      <p:sp>
        <p:nvSpPr>
          <p:cNvPr id="3" name="Content Placeholder 2"/>
          <p:cNvSpPr>
            <a:spLocks noGrp="1"/>
          </p:cNvSpPr>
          <p:nvPr>
            <p:ph idx="1"/>
          </p:nvPr>
        </p:nvSpPr>
        <p:spPr/>
        <p:txBody>
          <a:bodyPr/>
          <a:lstStyle/>
          <a:p>
            <a:pPr marL="0" indent="0">
              <a:buNone/>
            </a:pPr>
            <a:r>
              <a:rPr lang="en-US" b="1" i="1" dirty="0"/>
              <a:t>New York Times Co. v. Sullivan</a:t>
            </a:r>
            <a:r>
              <a:rPr lang="lt-LT" b="1" i="1" dirty="0"/>
              <a:t> (1964)</a:t>
            </a:r>
            <a:endParaRPr lang="en-US" b="1" dirty="0"/>
          </a:p>
          <a:p>
            <a:pPr marL="0" indent="0">
              <a:buNone/>
            </a:pPr>
            <a:r>
              <a:rPr lang="en-US" sz="2400" dirty="0"/>
              <a:t>The actual malice standard requires that the plaintiff in a defamation or libel case prove that the publisher of the statement in question knew that the statement </a:t>
            </a:r>
            <a:r>
              <a:rPr lang="en-US" sz="2400" b="1" u="sng" dirty="0"/>
              <a:t>was false or acted in reckless disregard of its truth or falsity</a:t>
            </a:r>
            <a:r>
              <a:rPr lang="en-US" sz="2400" dirty="0"/>
              <a:t>. Because of the extremely high burden of proof on the plaintiff, and the difficulty in proving essentially what is inside a person's head, such cases—when they involve public figures—</a:t>
            </a:r>
            <a:r>
              <a:rPr lang="en-US" sz="2400" b="1" u="sng" dirty="0"/>
              <a:t>rarely prevail</a:t>
            </a:r>
            <a:r>
              <a:rPr lang="en-US" sz="2400" dirty="0"/>
              <a:t>.</a:t>
            </a:r>
          </a:p>
        </p:txBody>
      </p:sp>
      <p:sp>
        <p:nvSpPr>
          <p:cNvPr id="4" name="Date Placeholder 3"/>
          <p:cNvSpPr>
            <a:spLocks noGrp="1"/>
          </p:cNvSpPr>
          <p:nvPr>
            <p:ph type="dt" sz="half" idx="10"/>
          </p:nvPr>
        </p:nvSpPr>
        <p:spPr/>
        <p:txBody>
          <a:bodyPr/>
          <a:lstStyle/>
          <a:p>
            <a:fld id="{5EB14981-B914-4D47-9B4B-99FF813815E4}"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p>
            <a:fld id="{9D431423-9577-47DD-9DF3-23BF1E9A2ADD}" type="slidenum">
              <a:rPr lang="lt-LT" smtClean="0">
                <a:solidFill>
                  <a:srgbClr val="000000"/>
                </a:solidFill>
              </a:rPr>
              <a:pPr/>
              <a:t>41</a:t>
            </a:fld>
            <a:endParaRPr lang="lt-LT">
              <a:solidFill>
                <a:srgbClr val="000000"/>
              </a:solidFill>
            </a:endParaRPr>
          </a:p>
        </p:txBody>
      </p:sp>
    </p:spTree>
    <p:extLst>
      <p:ext uri="{BB962C8B-B14F-4D97-AF65-F5344CB8AC3E}">
        <p14:creationId xmlns:p14="http://schemas.microsoft.com/office/powerpoint/2010/main" val="3912571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a:t>Actual</a:t>
            </a:r>
            <a:r>
              <a:rPr lang="lt-LT" dirty="0"/>
              <a:t> </a:t>
            </a:r>
            <a:r>
              <a:rPr lang="lt-LT" dirty="0" err="1"/>
              <a:t>malice</a:t>
            </a:r>
            <a:r>
              <a:rPr lang="lt-LT" dirty="0"/>
              <a:t> </a:t>
            </a:r>
            <a:r>
              <a:rPr lang="lt-LT" dirty="0" err="1"/>
              <a:t>standart</a:t>
            </a:r>
            <a:r>
              <a:rPr lang="lt-LT" dirty="0"/>
              <a:t> </a:t>
            </a:r>
            <a:r>
              <a:rPr lang="lt-LT" dirty="0" err="1"/>
              <a:t>test</a:t>
            </a:r>
            <a:endParaRPr lang="en-US" dirty="0"/>
          </a:p>
        </p:txBody>
      </p:sp>
      <p:sp>
        <p:nvSpPr>
          <p:cNvPr id="3" name="Content Placeholder 2"/>
          <p:cNvSpPr>
            <a:spLocks noGrp="1"/>
          </p:cNvSpPr>
          <p:nvPr>
            <p:ph idx="1"/>
          </p:nvPr>
        </p:nvSpPr>
        <p:spPr/>
        <p:txBody>
          <a:bodyPr/>
          <a:lstStyle/>
          <a:p>
            <a:r>
              <a:rPr lang="en-US" dirty="0"/>
              <a:t>Montgomery Public Safety commissioner, L. B. Sullivan, was not named in the advertisement, the inaccurate criticism of the actions by the police was considered as defamation against him as well by virtue of his position and duty to supervise the police department.</a:t>
            </a:r>
          </a:p>
        </p:txBody>
      </p:sp>
      <p:sp>
        <p:nvSpPr>
          <p:cNvPr id="4" name="Date Placeholder 3"/>
          <p:cNvSpPr>
            <a:spLocks noGrp="1"/>
          </p:cNvSpPr>
          <p:nvPr>
            <p:ph type="dt" sz="half" idx="10"/>
          </p:nvPr>
        </p:nvSpPr>
        <p:spPr/>
        <p:txBody>
          <a:bodyPr/>
          <a:lstStyle/>
          <a:p>
            <a:fld id="{4EA718C9-9B29-9040-8ADA-09A57DD02347}" type="datetime1">
              <a:rPr lang="en-US" smtClean="0">
                <a:solidFill>
                  <a:srgbClr val="000000"/>
                </a:solidFill>
              </a:rPr>
              <a:t>9/8/20</a:t>
            </a:fld>
            <a:endParaRPr lang="lt-LT">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Advokatas Dr. Algimantas Šindeikis www.sindeikis.lt</a:t>
            </a:r>
            <a:endParaRPr lang="lt-LT">
              <a:solidFill>
                <a:srgbClr val="000000"/>
              </a:solidFill>
            </a:endParaRPr>
          </a:p>
        </p:txBody>
      </p:sp>
      <p:sp>
        <p:nvSpPr>
          <p:cNvPr id="6" name="Slide Number Placeholder 5"/>
          <p:cNvSpPr>
            <a:spLocks noGrp="1"/>
          </p:cNvSpPr>
          <p:nvPr>
            <p:ph type="sldNum" sz="quarter" idx="12"/>
          </p:nvPr>
        </p:nvSpPr>
        <p:spPr/>
        <p:txBody>
          <a:bodyPr/>
          <a:lstStyle/>
          <a:p>
            <a:fld id="{9D431423-9577-47DD-9DF3-23BF1E9A2ADD}" type="slidenum">
              <a:rPr lang="lt-LT" smtClean="0">
                <a:solidFill>
                  <a:srgbClr val="000000"/>
                </a:solidFill>
              </a:rPr>
              <a:pPr/>
              <a:t>42</a:t>
            </a:fld>
            <a:endParaRPr lang="lt-LT">
              <a:solidFill>
                <a:srgbClr val="000000"/>
              </a:solidFill>
            </a:endParaRPr>
          </a:p>
        </p:txBody>
      </p:sp>
    </p:spTree>
    <p:extLst>
      <p:ext uri="{BB962C8B-B14F-4D97-AF65-F5344CB8AC3E}">
        <p14:creationId xmlns:p14="http://schemas.microsoft.com/office/powerpoint/2010/main" val="357063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b="1" dirty="0"/>
              <a:t>Europos Žmogaus Teisių Teismo jurisprudencija</a:t>
            </a:r>
            <a:endParaRPr lang="en-US" b="1" dirty="0"/>
          </a:p>
        </p:txBody>
      </p:sp>
      <p:sp>
        <p:nvSpPr>
          <p:cNvPr id="3" name="Content Placeholder 2"/>
          <p:cNvSpPr>
            <a:spLocks noGrp="1"/>
          </p:cNvSpPr>
          <p:nvPr>
            <p:ph idx="1"/>
          </p:nvPr>
        </p:nvSpPr>
        <p:spPr/>
        <p:txBody>
          <a:bodyPr/>
          <a:lstStyle/>
          <a:p>
            <a:pPr marL="0" indent="0">
              <a:buNone/>
            </a:pPr>
            <a:endParaRPr lang="lt-LT" dirty="0"/>
          </a:p>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276872"/>
            <a:ext cx="4464496" cy="32422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FB7FBB10-0FA7-DF48-9380-C16482187B91}"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43</a:t>
            </a:fld>
            <a:endParaRPr lang="en-US"/>
          </a:p>
        </p:txBody>
      </p:sp>
    </p:spTree>
    <p:extLst>
      <p:ext uri="{BB962C8B-B14F-4D97-AF65-F5344CB8AC3E}">
        <p14:creationId xmlns:p14="http://schemas.microsoft.com/office/powerpoint/2010/main" val="680883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b="1" dirty="0"/>
              <a:t>Nacionalinės ir tarptautinės teisės santykis</a:t>
            </a:r>
            <a:endParaRPr lang="en-US" b="1" dirty="0"/>
          </a:p>
        </p:txBody>
      </p:sp>
      <p:sp>
        <p:nvSpPr>
          <p:cNvPr id="3" name="Content Placeholder 2"/>
          <p:cNvSpPr>
            <a:spLocks noGrp="1"/>
          </p:cNvSpPr>
          <p:nvPr>
            <p:ph idx="1"/>
          </p:nvPr>
        </p:nvSpPr>
        <p:spPr/>
        <p:txBody>
          <a:bodyPr>
            <a:normAutofit fontScale="85000" lnSpcReduction="20000"/>
          </a:bodyPr>
          <a:lstStyle/>
          <a:p>
            <a:r>
              <a:rPr lang="lt-LT" b="1" i="1" u="sng" dirty="0"/>
              <a:t>LAT 1998.05.15 Senato nutarimas. </a:t>
            </a:r>
            <a:r>
              <a:rPr lang="lt-LT" dirty="0"/>
              <a:t>Europos žmogaus teisių ir pagrindinių laisvių apsaugos konvencija yra sudedamoji Lietuvos Respublikos teisinės sistemos dalis ir taikoma tiesiogiai kartu su nacionaliniais įstatymais, reguliuojančiais ginčo santykį (Konstitucijos 138 str. 3 d., Lietuvos Respublikos įstatymo “Dėl Lietuvos Respublikos tarptautinių sutarčių” 12 str., CPK 11 str.). Europos Žmogaus Teisių Teismo jurisdikcija apima visus Konvencijos aiškinimo bei taikymo klausimus (Konvencijos 45 str.). </a:t>
            </a:r>
            <a:r>
              <a:rPr lang="lt-LT" b="1" dirty="0"/>
              <a:t>Teismas, taikydamas teisės aktus, turi vadovautis Europos Žmogaus Teisių Teismo priimtais sprendimais, kuriais aiškinamos Konvencijos nuostatos bei jų taikymo klausimai.</a:t>
            </a:r>
            <a:endParaRPr lang="en-US" b="1" dirty="0"/>
          </a:p>
        </p:txBody>
      </p:sp>
      <p:sp>
        <p:nvSpPr>
          <p:cNvPr id="4" name="Date Placeholder 3"/>
          <p:cNvSpPr>
            <a:spLocks noGrp="1"/>
          </p:cNvSpPr>
          <p:nvPr>
            <p:ph type="dt" sz="half" idx="10"/>
          </p:nvPr>
        </p:nvSpPr>
        <p:spPr/>
        <p:txBody>
          <a:bodyPr/>
          <a:lstStyle/>
          <a:p>
            <a:fld id="{E2A1B2A7-6061-DF47-A2E6-F58AFF7B8BB5}"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44</a:t>
            </a:fld>
            <a:endParaRPr lang="en-US"/>
          </a:p>
        </p:txBody>
      </p:sp>
    </p:spTree>
    <p:extLst>
      <p:ext uri="{BB962C8B-B14F-4D97-AF65-F5344CB8AC3E}">
        <p14:creationId xmlns:p14="http://schemas.microsoft.com/office/powerpoint/2010/main" val="25629253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Strasbūro Teismo jurisprudencija</a:t>
            </a:r>
            <a:endParaRPr lang="en-US" b="1" dirty="0"/>
          </a:p>
        </p:txBody>
      </p:sp>
      <p:sp>
        <p:nvSpPr>
          <p:cNvPr id="3" name="Content Placeholder 2"/>
          <p:cNvSpPr>
            <a:spLocks noGrp="1"/>
          </p:cNvSpPr>
          <p:nvPr>
            <p:ph idx="1"/>
          </p:nvPr>
        </p:nvSpPr>
        <p:spPr/>
        <p:txBody>
          <a:bodyPr/>
          <a:lstStyle/>
          <a:p>
            <a:pPr marL="0" indent="0">
              <a:buNone/>
            </a:pPr>
            <a:r>
              <a:rPr lang="lt-LT" dirty="0"/>
              <a:t>Žodžio laisvės ribojimo pagrindai</a:t>
            </a:r>
          </a:p>
          <a:p>
            <a:pPr marL="0" indent="0">
              <a:buNone/>
            </a:pPr>
            <a:endParaRPr lang="lt-LT" dirty="0"/>
          </a:p>
          <a:p>
            <a:pPr marL="0" indent="0">
              <a:buNone/>
            </a:pPr>
            <a:r>
              <a:rPr lang="lt-LT" dirty="0"/>
              <a:t>1. Ribojimas numatytas įstatyme (įstatymas turi būti kokybiškas, atitikti Konvenciją)</a:t>
            </a:r>
          </a:p>
          <a:p>
            <a:pPr marL="0" indent="0">
              <a:buNone/>
            </a:pPr>
            <a:r>
              <a:rPr lang="lt-LT" dirty="0"/>
              <a:t>2. Būtinas demokratinėje visuomenėje.</a:t>
            </a:r>
          </a:p>
          <a:p>
            <a:pPr marL="0" indent="0">
              <a:buNone/>
            </a:pPr>
            <a:r>
              <a:rPr lang="lt-LT" dirty="0"/>
              <a:t>3. Ribojimo mastas ir būdas proporcingas siekiamam tikslui.  </a:t>
            </a:r>
            <a:endParaRPr lang="en-US" dirty="0"/>
          </a:p>
        </p:txBody>
      </p:sp>
      <p:sp>
        <p:nvSpPr>
          <p:cNvPr id="4" name="Date Placeholder 3"/>
          <p:cNvSpPr>
            <a:spLocks noGrp="1"/>
          </p:cNvSpPr>
          <p:nvPr>
            <p:ph type="dt" sz="half" idx="10"/>
          </p:nvPr>
        </p:nvSpPr>
        <p:spPr/>
        <p:txBody>
          <a:bodyPr/>
          <a:lstStyle/>
          <a:p>
            <a:fld id="{A4B98318-1B39-0546-BB7D-9FD083409B11}"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45</a:t>
            </a:fld>
            <a:endParaRPr lang="en-US"/>
          </a:p>
        </p:txBody>
      </p:sp>
    </p:spTree>
    <p:extLst>
      <p:ext uri="{BB962C8B-B14F-4D97-AF65-F5344CB8AC3E}">
        <p14:creationId xmlns:p14="http://schemas.microsoft.com/office/powerpoint/2010/main" val="15306656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Strasbūro Teismo jurisprudencija</a:t>
            </a:r>
            <a:endParaRPr lang="en-US" b="1" dirty="0"/>
          </a:p>
        </p:txBody>
      </p:sp>
      <p:sp>
        <p:nvSpPr>
          <p:cNvPr id="3" name="Content Placeholder 2"/>
          <p:cNvSpPr>
            <a:spLocks noGrp="1"/>
          </p:cNvSpPr>
          <p:nvPr>
            <p:ph idx="1"/>
          </p:nvPr>
        </p:nvSpPr>
        <p:spPr/>
        <p:txBody>
          <a:bodyPr>
            <a:normAutofit lnSpcReduction="10000"/>
          </a:bodyPr>
          <a:lstStyle/>
          <a:p>
            <a:r>
              <a:rPr lang="lt-LT" dirty="0"/>
              <a:t>EŽTT finalinėje stadijoje teismas analizuoja, kaip žurnalistas (ar kitas saviraiškos laisve pasinaudojęs asmuo) suvokia reflektuojamą situaciją, kokias išraiškos priemones naudoja. Nustato, ar pažeistas žurnalistinio perdėjimo lygis. Byloje </a:t>
            </a:r>
            <a:r>
              <a:rPr lang="lt-LT" b="1" i="1" u="sng" dirty="0" err="1"/>
              <a:t>Novoya</a:t>
            </a:r>
            <a:r>
              <a:rPr lang="lt-LT" b="1" i="1" u="sng" dirty="0"/>
              <a:t> </a:t>
            </a:r>
            <a:r>
              <a:rPr lang="lt-LT" b="1" i="1" u="sng" dirty="0" err="1"/>
              <a:t>gazeta</a:t>
            </a:r>
            <a:r>
              <a:rPr lang="lt-LT" b="1" i="1" u="sng" dirty="0"/>
              <a:t> v </a:t>
            </a:r>
            <a:r>
              <a:rPr lang="lt-LT" b="1" i="1" u="sng" dirty="0" err="1"/>
              <a:t>Voronezhe</a:t>
            </a:r>
            <a:r>
              <a:rPr lang="lt-LT" b="1" i="1" u="sng" dirty="0"/>
              <a:t> v. Rusija</a:t>
            </a:r>
            <a:r>
              <a:rPr lang="lt-LT" dirty="0"/>
              <a:t> teismas konstatuoja, kad žurnalisto kalba buvo „</a:t>
            </a:r>
            <a:r>
              <a:rPr lang="lt-LT" dirty="0">
                <a:solidFill>
                  <a:srgbClr val="FF0000"/>
                </a:solidFill>
              </a:rPr>
              <a:t>šiurkšti ir </a:t>
            </a:r>
            <a:r>
              <a:rPr lang="lt-LT" dirty="0" err="1">
                <a:solidFill>
                  <a:srgbClr val="FF0000"/>
                </a:solidFill>
              </a:rPr>
              <a:t>provokatyvi</a:t>
            </a:r>
            <a:r>
              <a:rPr lang="lt-LT" dirty="0">
                <a:solidFill>
                  <a:srgbClr val="FF0000"/>
                </a:solidFill>
              </a:rPr>
              <a:t>, bet ne tokio lygio, kad peržengtų leistinas perdėjimo ribas</a:t>
            </a:r>
            <a:endParaRPr lang="en-US" dirty="0">
              <a:solidFill>
                <a:srgbClr val="FF0000"/>
              </a:solidFill>
            </a:endParaRPr>
          </a:p>
        </p:txBody>
      </p:sp>
      <p:sp>
        <p:nvSpPr>
          <p:cNvPr id="4" name="Date Placeholder 3"/>
          <p:cNvSpPr>
            <a:spLocks noGrp="1"/>
          </p:cNvSpPr>
          <p:nvPr>
            <p:ph type="dt" sz="half" idx="10"/>
          </p:nvPr>
        </p:nvSpPr>
        <p:spPr/>
        <p:txBody>
          <a:bodyPr/>
          <a:lstStyle/>
          <a:p>
            <a:fld id="{87EFA61D-0613-CF4C-B23B-EC99AB7D9825}"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46</a:t>
            </a:fld>
            <a:endParaRPr lang="en-US"/>
          </a:p>
        </p:txBody>
      </p:sp>
    </p:spTree>
    <p:extLst>
      <p:ext uri="{BB962C8B-B14F-4D97-AF65-F5344CB8AC3E}">
        <p14:creationId xmlns:p14="http://schemas.microsoft.com/office/powerpoint/2010/main" val="29457579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lt-LT"/>
              <a:t>Neapykantos kurstymas</a:t>
            </a:r>
          </a:p>
        </p:txBody>
      </p:sp>
      <p:sp>
        <p:nvSpPr>
          <p:cNvPr id="9219" name="Rectangle 3"/>
          <p:cNvSpPr>
            <a:spLocks noGrp="1" noChangeArrowheads="1"/>
          </p:cNvSpPr>
          <p:nvPr>
            <p:ph type="body" idx="1"/>
          </p:nvPr>
        </p:nvSpPr>
        <p:spPr/>
        <p:txBody>
          <a:bodyPr/>
          <a:lstStyle/>
          <a:p>
            <a:r>
              <a:rPr lang="lt-LT" sz="2800"/>
              <a:t>Feret v. Belgium, 2009, liepos 16 d., Bylos Nr. 15615/07  (EŽTT teisėjų sekcijos sprendimas minimalia dauguma 4/3) </a:t>
            </a:r>
          </a:p>
          <a:p>
            <a:r>
              <a:rPr lang="lt-LT" sz="2800"/>
              <a:t>Jean-Marie Le Pen v. France, 2010 Balnadžio 20 d., Bylos Nr. 18788/09</a:t>
            </a:r>
          </a:p>
          <a:p>
            <a:endParaRPr lang="lt-LT" sz="2800"/>
          </a:p>
          <a:p>
            <a:pPr>
              <a:buFontTx/>
              <a:buNone/>
            </a:pPr>
            <a:r>
              <a:rPr lang="lt-LT" sz="2800"/>
              <a:t>    N.B. Abu giminingų ultra dešiniųjų partijų “Front National” vadovai ir abu nuteisti už antislamiškų antiimigrantiškų nuotaikų skatinimą  </a:t>
            </a:r>
          </a:p>
        </p:txBody>
      </p:sp>
      <p:sp>
        <p:nvSpPr>
          <p:cNvPr id="2" name="Date Placeholder 1"/>
          <p:cNvSpPr>
            <a:spLocks noGrp="1"/>
          </p:cNvSpPr>
          <p:nvPr>
            <p:ph type="dt" sz="half" idx="10"/>
          </p:nvPr>
        </p:nvSpPr>
        <p:spPr/>
        <p:txBody>
          <a:bodyPr/>
          <a:lstStyle/>
          <a:p>
            <a:fld id="{0A01B37C-F606-3948-B9B3-6ED1C673EC6A}"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47</a:t>
            </a:fld>
            <a:endParaRPr lang="en-US"/>
          </a:p>
        </p:txBody>
      </p:sp>
    </p:spTree>
    <p:extLst>
      <p:ext uri="{BB962C8B-B14F-4D97-AF65-F5344CB8AC3E}">
        <p14:creationId xmlns:p14="http://schemas.microsoft.com/office/powerpoint/2010/main" val="22922997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lt-LT"/>
              <a:t>Feret v. Belgium</a:t>
            </a:r>
          </a:p>
        </p:txBody>
      </p:sp>
      <p:sp>
        <p:nvSpPr>
          <p:cNvPr id="33795" name="Rectangle 3"/>
          <p:cNvSpPr>
            <a:spLocks noGrp="1" noChangeArrowheads="1"/>
          </p:cNvSpPr>
          <p:nvPr>
            <p:ph type="body" idx="1"/>
          </p:nvPr>
        </p:nvSpPr>
        <p:spPr/>
        <p:txBody>
          <a:bodyPr/>
          <a:lstStyle/>
          <a:p>
            <a:pPr>
              <a:lnSpc>
                <a:spcPct val="80000"/>
              </a:lnSpc>
            </a:pPr>
            <a:r>
              <a:rPr lang="en-US" sz="1600"/>
              <a:t>8. A leaflet entitled "Mind your so you look! "Was the subject of several criminal complaints filed by citizens with the police Aywaille, Malmedy and Liege. The pamphlet advocated particularly to restore the </a:t>
            </a:r>
            <a:r>
              <a:rPr lang="en-US" sz="1600" b="1" i="1" u="sng"/>
              <a:t>priority of employment for the Belgians and Europeans repatriated immigrants, the principle of national preference and European homes convert political refugees in shelters for homeless Belgians, create fund separate social security for immigrants, stop the "politics of pseudo-integration" and stop suction pumps "social security for all."</a:t>
            </a:r>
            <a:br>
              <a:rPr lang="en-US" sz="1600" b="1" i="1" u="sng"/>
            </a:br>
            <a:r>
              <a:rPr lang="en-US" sz="1600"/>
              <a:t>9. Another leaflet, entitled "Program of the National Front," was also the subject of a complaint to the Public Prosecutor by the Center for Equal Opportunity and the Fight against Racism (the "Center"). The program advocated the repatriation of immigrants and said he wanted "to oppose the Islamization of Belgium", "stop the policy of pseudo-integration", "return the unemployed non-European", "book to Belgians and Europeans focus on welfare, "" stop fertilizing socio cultural associations support the integration of immigrants, "" reserve the right to asylum (..) to people of European origin actually prosecuted for political reasons "and" include the expulsion of illegal immigrants as a simple law enforcement. " In addition, the program called the hardest to regulate home-ownership property in Belgium, prevent the establishment of sustainable non-European families and the formation of ethnic ghettos in the country and "save our people from the risk posed conquering Islam. "</a:t>
            </a:r>
            <a:br>
              <a:rPr lang="en-US" sz="1600"/>
            </a:br>
            <a:br>
              <a:rPr lang="en-US" sz="1600"/>
            </a:br>
            <a:endParaRPr lang="lt-LT" sz="1600"/>
          </a:p>
        </p:txBody>
      </p:sp>
      <p:sp>
        <p:nvSpPr>
          <p:cNvPr id="2" name="Date Placeholder 1"/>
          <p:cNvSpPr>
            <a:spLocks noGrp="1"/>
          </p:cNvSpPr>
          <p:nvPr>
            <p:ph type="dt" sz="half" idx="10"/>
          </p:nvPr>
        </p:nvSpPr>
        <p:spPr/>
        <p:txBody>
          <a:bodyPr/>
          <a:lstStyle/>
          <a:p>
            <a:fld id="{F7FE2EAA-76B4-FC4F-8AC9-AFA357E8DA7A}"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48</a:t>
            </a:fld>
            <a:endParaRPr lang="en-US"/>
          </a:p>
        </p:txBody>
      </p:sp>
    </p:spTree>
    <p:extLst>
      <p:ext uri="{BB962C8B-B14F-4D97-AF65-F5344CB8AC3E}">
        <p14:creationId xmlns:p14="http://schemas.microsoft.com/office/powerpoint/2010/main" val="42832395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lt-LT"/>
              <a:t>Feret v. Belgium</a:t>
            </a:r>
          </a:p>
        </p:txBody>
      </p:sp>
      <p:sp>
        <p:nvSpPr>
          <p:cNvPr id="34819" name="Rectangle 3"/>
          <p:cNvSpPr>
            <a:spLocks noGrp="1" noChangeArrowheads="1"/>
          </p:cNvSpPr>
          <p:nvPr>
            <p:ph type="body" idx="1"/>
          </p:nvPr>
        </p:nvSpPr>
        <p:spPr/>
        <p:txBody>
          <a:bodyPr/>
          <a:lstStyle/>
          <a:p>
            <a:r>
              <a:rPr lang="en-US"/>
              <a:t>13. This text was followed by a booking form to the National Front containing the photograph of the applicant and the party slogan: "The Belgians and Europeans first! ".</a:t>
            </a:r>
            <a:br>
              <a:rPr lang="en-US"/>
            </a:br>
            <a:br>
              <a:rPr lang="en-US"/>
            </a:br>
            <a:endParaRPr lang="lt-LT"/>
          </a:p>
        </p:txBody>
      </p:sp>
      <p:sp>
        <p:nvSpPr>
          <p:cNvPr id="2" name="Date Placeholder 1"/>
          <p:cNvSpPr>
            <a:spLocks noGrp="1"/>
          </p:cNvSpPr>
          <p:nvPr>
            <p:ph type="dt" sz="half" idx="10"/>
          </p:nvPr>
        </p:nvSpPr>
        <p:spPr/>
        <p:txBody>
          <a:bodyPr/>
          <a:lstStyle/>
          <a:p>
            <a:fld id="{E7859226-B944-F346-A8D1-C1A0DD1F778B}"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49</a:t>
            </a:fld>
            <a:endParaRPr lang="en-US"/>
          </a:p>
        </p:txBody>
      </p:sp>
    </p:spTree>
    <p:extLst>
      <p:ext uri="{BB962C8B-B14F-4D97-AF65-F5344CB8AC3E}">
        <p14:creationId xmlns:p14="http://schemas.microsoft.com/office/powerpoint/2010/main" val="3939469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LR KT jurisprudencija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lt-LT" b="1" dirty="0"/>
              <a:t>Konstitucinio Teismo žmogaus teisių ribojimo doktrina:</a:t>
            </a:r>
          </a:p>
          <a:p>
            <a:pPr marL="0" indent="0">
              <a:buNone/>
            </a:pPr>
            <a:endParaRPr lang="lt-LT" dirty="0"/>
          </a:p>
          <a:p>
            <a:pPr marL="514350" indent="-514350">
              <a:buAutoNum type="arabicPeriod"/>
            </a:pPr>
            <a:r>
              <a:rPr lang="lt-LT" dirty="0"/>
              <a:t>Tai daroma įstatymu</a:t>
            </a:r>
          </a:p>
          <a:p>
            <a:pPr marL="514350" indent="-514350">
              <a:buAutoNum type="arabicPeriod"/>
            </a:pPr>
            <a:r>
              <a:rPr lang="lt-LT" dirty="0"/>
              <a:t>Ribojimai yra būtini demokratinėje visuomenėje siekiant apsaugoti kitų asmenų teises bei laisves ir Konstitucijoje įtvirtintas vertybes, taip pat konstituciškai svarbius tikslus</a:t>
            </a:r>
          </a:p>
          <a:p>
            <a:pPr marL="514350" indent="-514350">
              <a:buAutoNum type="arabicPeriod"/>
            </a:pPr>
            <a:r>
              <a:rPr lang="lt-LT" dirty="0"/>
              <a:t>Ribojimais nėra paneigiama teisių ir laisvių prigimtis bei jų esmė</a:t>
            </a:r>
          </a:p>
          <a:p>
            <a:pPr marL="514350" indent="-514350">
              <a:buAutoNum type="arabicPeriod"/>
            </a:pPr>
            <a:r>
              <a:rPr lang="lt-LT" dirty="0"/>
              <a:t>Yra laikomasi konstitucinio proporcingumo principo   </a:t>
            </a:r>
            <a:endParaRPr lang="en-US" dirty="0"/>
          </a:p>
        </p:txBody>
      </p:sp>
      <p:sp>
        <p:nvSpPr>
          <p:cNvPr id="4" name="Date Placeholder 3"/>
          <p:cNvSpPr>
            <a:spLocks noGrp="1"/>
          </p:cNvSpPr>
          <p:nvPr>
            <p:ph type="dt" sz="half" idx="10"/>
          </p:nvPr>
        </p:nvSpPr>
        <p:spPr/>
        <p:txBody>
          <a:bodyPr/>
          <a:lstStyle/>
          <a:p>
            <a:fld id="{44447ECC-E8C3-7B47-AA22-9E7F2CE48EF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5</a:t>
            </a:fld>
            <a:endParaRPr lang="en-US"/>
          </a:p>
        </p:txBody>
      </p:sp>
    </p:spTree>
    <p:extLst>
      <p:ext uri="{BB962C8B-B14F-4D97-AF65-F5344CB8AC3E}">
        <p14:creationId xmlns:p14="http://schemas.microsoft.com/office/powerpoint/2010/main" val="17292091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lt-LT"/>
              <a:t>Feret v. Belgium</a:t>
            </a:r>
          </a:p>
        </p:txBody>
      </p:sp>
      <p:sp>
        <p:nvSpPr>
          <p:cNvPr id="38915" name="Rectangle 3"/>
          <p:cNvSpPr>
            <a:spLocks noGrp="1" noChangeArrowheads="1"/>
          </p:cNvSpPr>
          <p:nvPr>
            <p:ph type="body" idx="1"/>
          </p:nvPr>
        </p:nvSpPr>
        <p:spPr/>
        <p:txBody>
          <a:bodyPr/>
          <a:lstStyle/>
          <a:p>
            <a:pPr>
              <a:lnSpc>
                <a:spcPct val="80000"/>
              </a:lnSpc>
            </a:pPr>
            <a:r>
              <a:rPr lang="en-US" sz="2800"/>
              <a:t>34. By a decision of 18 April 2006, the Court of Appeal of Brussels ordered the applicant to a sentence of </a:t>
            </a:r>
            <a:r>
              <a:rPr lang="en-US" sz="2800" b="1" i="1" u="sng"/>
              <a:t>250 hours of work to be done in the integration of foreign nationals</a:t>
            </a:r>
            <a:r>
              <a:rPr lang="en-US" sz="2800"/>
              <a:t>, with subsidiary imprisonment of ten months. It </a:t>
            </a:r>
            <a:r>
              <a:rPr lang="en-US" sz="2800" b="1" i="1" u="sng"/>
              <a:t>prohibits the applicant the right to be elected for a term of ten years</a:t>
            </a:r>
            <a:r>
              <a:rPr lang="en-US" sz="2800"/>
              <a:t>. Finally, she ordered him to pay the provisional sum of </a:t>
            </a:r>
            <a:r>
              <a:rPr lang="en-US" sz="2800" b="1" i="1" u="sng"/>
              <a:t>1 euro to each of the plaintiffs, reserving decision on the surplus.</a:t>
            </a:r>
            <a:br>
              <a:rPr lang="en-US" sz="2800" b="1" i="1" u="sng"/>
            </a:br>
            <a:br>
              <a:rPr lang="en-US" sz="2800"/>
            </a:br>
            <a:endParaRPr lang="lt-LT" sz="2800"/>
          </a:p>
        </p:txBody>
      </p:sp>
      <p:sp>
        <p:nvSpPr>
          <p:cNvPr id="2" name="Date Placeholder 1"/>
          <p:cNvSpPr>
            <a:spLocks noGrp="1"/>
          </p:cNvSpPr>
          <p:nvPr>
            <p:ph type="dt" sz="half" idx="10"/>
          </p:nvPr>
        </p:nvSpPr>
        <p:spPr/>
        <p:txBody>
          <a:bodyPr/>
          <a:lstStyle/>
          <a:p>
            <a:fld id="{E38CBC63-F735-904F-B462-F5B9FE3270A1}"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50</a:t>
            </a:fld>
            <a:endParaRPr lang="en-US"/>
          </a:p>
        </p:txBody>
      </p:sp>
    </p:spTree>
    <p:extLst>
      <p:ext uri="{BB962C8B-B14F-4D97-AF65-F5344CB8AC3E}">
        <p14:creationId xmlns:p14="http://schemas.microsoft.com/office/powerpoint/2010/main" val="5159216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lt-LT"/>
              <a:t>Feret v. Belgium</a:t>
            </a:r>
          </a:p>
        </p:txBody>
      </p:sp>
      <p:sp>
        <p:nvSpPr>
          <p:cNvPr id="41987" name="Rectangle 3"/>
          <p:cNvSpPr>
            <a:spLocks noGrp="1" noChangeArrowheads="1"/>
          </p:cNvSpPr>
          <p:nvPr>
            <p:ph type="body" idx="1"/>
          </p:nvPr>
        </p:nvSpPr>
        <p:spPr/>
        <p:txBody>
          <a:bodyPr/>
          <a:lstStyle/>
          <a:p>
            <a:pPr>
              <a:lnSpc>
                <a:spcPct val="80000"/>
              </a:lnSpc>
            </a:pPr>
            <a:r>
              <a:rPr lang="en-US" sz="2400"/>
              <a:t>55. The Government further argues that the context of this case, with regard to electoral leaflets, is irrelevant. </a:t>
            </a:r>
            <a:r>
              <a:rPr lang="en-US" sz="2400" b="1" i="1" u="sng"/>
              <a:t>Like freedom of speech, freedom of </a:t>
            </a:r>
            <a:r>
              <a:rPr lang="en-US" sz="2400" b="1" i="1" u="sng">
                <a:solidFill>
                  <a:schemeClr val="folHlink"/>
                </a:solidFill>
              </a:rPr>
              <a:t>political debate</a:t>
            </a:r>
            <a:r>
              <a:rPr lang="en-US" sz="2400" b="1" i="1" u="sng"/>
              <a:t> is undoubtedly not an absolute.</a:t>
            </a:r>
            <a:r>
              <a:rPr lang="en-US" sz="2400"/>
              <a:t> The discussion of various political projects can not be claimed that if the projects in question are not intended to undermine democracy itself. As for the penalty imposed on the applicant, it would meet the criteria developed by the Court on the subject: the Belgian courts have exercised restraint in the use of criminal proceedings, in pronouncing a sentence of 250 hours of work in the sector the integration of foreign nationals and a measure of ineligibility for a period of ten years.</a:t>
            </a:r>
            <a:br>
              <a:rPr lang="en-US" sz="2400"/>
            </a:br>
            <a:br>
              <a:rPr lang="en-US" sz="2400"/>
            </a:br>
            <a:endParaRPr lang="lt-LT" sz="2400"/>
          </a:p>
        </p:txBody>
      </p:sp>
      <p:sp>
        <p:nvSpPr>
          <p:cNvPr id="2" name="Date Placeholder 1"/>
          <p:cNvSpPr>
            <a:spLocks noGrp="1"/>
          </p:cNvSpPr>
          <p:nvPr>
            <p:ph type="dt" sz="half" idx="10"/>
          </p:nvPr>
        </p:nvSpPr>
        <p:spPr/>
        <p:txBody>
          <a:bodyPr/>
          <a:lstStyle/>
          <a:p>
            <a:fld id="{DA284494-DBA1-1A4B-A8D7-CF873254467B}"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51</a:t>
            </a:fld>
            <a:endParaRPr lang="en-US"/>
          </a:p>
        </p:txBody>
      </p:sp>
    </p:spTree>
    <p:extLst>
      <p:ext uri="{BB962C8B-B14F-4D97-AF65-F5344CB8AC3E}">
        <p14:creationId xmlns:p14="http://schemas.microsoft.com/office/powerpoint/2010/main" val="27115890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lt-LT"/>
              <a:t>Feret v. Belgium</a:t>
            </a:r>
          </a:p>
        </p:txBody>
      </p:sp>
      <p:sp>
        <p:nvSpPr>
          <p:cNvPr id="43011" name="Rectangle 3"/>
          <p:cNvSpPr>
            <a:spLocks noGrp="1" noChangeArrowheads="1"/>
          </p:cNvSpPr>
          <p:nvPr>
            <p:ph type="body" idx="1"/>
          </p:nvPr>
        </p:nvSpPr>
        <p:spPr/>
        <p:txBody>
          <a:bodyPr/>
          <a:lstStyle/>
          <a:p>
            <a:pPr>
              <a:lnSpc>
                <a:spcPct val="80000"/>
              </a:lnSpc>
            </a:pPr>
            <a:r>
              <a:rPr lang="en-US" sz="2000"/>
              <a:t>Article 10 § 2 of the Convention leaves </a:t>
            </a:r>
            <a:r>
              <a:rPr lang="en-US" sz="2000" b="1" i="1" u="sng"/>
              <a:t>little room for restrictions on freedom of expression in political discourse or public policy issues</a:t>
            </a:r>
            <a:r>
              <a:rPr lang="en-US" sz="2000"/>
              <a:t> (see Scharsach and News Verlagsgesellschaft v. Austria, No. 39394/98 , § 30, ECHR 2003 XI). The Court emphasized that it is essential in a democratic society, to defend the freedom of political debate. It places the highest importance to freedom of expression in the context of political debate and considers that one can not restrict political speech without compelling reasons. Enable broad restrictions in individual cases undoubtedly affect the respect for freedom of expression in general in the State concerned (Feldek v. Slovakia, no 29032/95, § 83, ECHR 2001 VIII). However, freedom of political discussion is undoubtedly not an absolute. A Contracting State may subject to certain "restrictions" or "sanctions", but it is for the Court to give the final ruling on its compatibility with freedom of expression as enshrined in Article 10 (Castells v. Spain , April 23, 1992, § 46, Series A No. 236).</a:t>
            </a:r>
            <a:br>
              <a:rPr lang="en-US" sz="2000"/>
            </a:br>
            <a:br>
              <a:rPr lang="en-US" sz="2000"/>
            </a:br>
            <a:endParaRPr lang="lt-LT" sz="2000"/>
          </a:p>
        </p:txBody>
      </p:sp>
      <p:sp>
        <p:nvSpPr>
          <p:cNvPr id="2" name="Date Placeholder 1"/>
          <p:cNvSpPr>
            <a:spLocks noGrp="1"/>
          </p:cNvSpPr>
          <p:nvPr>
            <p:ph type="dt" sz="half" idx="10"/>
          </p:nvPr>
        </p:nvSpPr>
        <p:spPr/>
        <p:txBody>
          <a:bodyPr/>
          <a:lstStyle/>
          <a:p>
            <a:fld id="{D5CECA6F-924D-0246-AFD3-CAAF14BBBFFC}"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52</a:t>
            </a:fld>
            <a:endParaRPr lang="en-US"/>
          </a:p>
        </p:txBody>
      </p:sp>
    </p:spTree>
    <p:extLst>
      <p:ext uri="{BB962C8B-B14F-4D97-AF65-F5344CB8AC3E}">
        <p14:creationId xmlns:p14="http://schemas.microsoft.com/office/powerpoint/2010/main" val="36274859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lt-LT"/>
              <a:t>Feret v. Belgium</a:t>
            </a:r>
          </a:p>
        </p:txBody>
      </p:sp>
      <p:sp>
        <p:nvSpPr>
          <p:cNvPr id="44035" name="Rectangle 3"/>
          <p:cNvSpPr>
            <a:spLocks noGrp="1" noChangeArrowheads="1"/>
          </p:cNvSpPr>
          <p:nvPr>
            <p:ph type="body" idx="1"/>
          </p:nvPr>
        </p:nvSpPr>
        <p:spPr/>
        <p:txBody>
          <a:bodyPr/>
          <a:lstStyle/>
          <a:p>
            <a:pPr>
              <a:lnSpc>
                <a:spcPct val="80000"/>
              </a:lnSpc>
            </a:pPr>
            <a:r>
              <a:rPr lang="en-US" sz="2000"/>
              <a:t>64. </a:t>
            </a:r>
            <a:r>
              <a:rPr lang="en-US" sz="2000" b="1" i="1" u="sng"/>
              <a:t>Tolerance and respect for the equal dignity of all human beings are the foundation of a democratic and pluralistic society.</a:t>
            </a:r>
            <a:r>
              <a:rPr lang="en-US" sz="2000"/>
              <a:t> It follows that in principle it may be considered necessary in democratic societies to sanction or even prevent all forms of expression which spread, encourage, promote or justify hatred based on intolerance (including the religious intolerance), if one ensures that the "red", "conditions", "restrictions" or "sanctions" imposed be proportionate to the legitimate aim pursued (in regard to hate speech and advocating the violence, see, mutatis mutandis, Sürek v. Turkey (no. 1) [GC], no 26682/95, § 62, ECHR 1999 IV, and in particular, Gündüz v. Turkey, no 35071/97, § 40, ECHR 2003 XI).</a:t>
            </a:r>
            <a:br>
              <a:rPr lang="en-US" sz="2000"/>
            </a:br>
            <a:br>
              <a:rPr lang="en-US" sz="2000"/>
            </a:br>
            <a:endParaRPr lang="lt-LT" sz="2000"/>
          </a:p>
        </p:txBody>
      </p:sp>
      <p:sp>
        <p:nvSpPr>
          <p:cNvPr id="2" name="Date Placeholder 1"/>
          <p:cNvSpPr>
            <a:spLocks noGrp="1"/>
          </p:cNvSpPr>
          <p:nvPr>
            <p:ph type="dt" sz="half" idx="10"/>
          </p:nvPr>
        </p:nvSpPr>
        <p:spPr/>
        <p:txBody>
          <a:bodyPr/>
          <a:lstStyle/>
          <a:p>
            <a:fld id="{6CE70341-3707-8F49-A086-BA3508060C34}"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53</a:t>
            </a:fld>
            <a:endParaRPr lang="en-US"/>
          </a:p>
        </p:txBody>
      </p:sp>
    </p:spTree>
    <p:extLst>
      <p:ext uri="{BB962C8B-B14F-4D97-AF65-F5344CB8AC3E}">
        <p14:creationId xmlns:p14="http://schemas.microsoft.com/office/powerpoint/2010/main" val="10815888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lt-LT"/>
              <a:t>Feret v. Belgium</a:t>
            </a:r>
          </a:p>
        </p:txBody>
      </p:sp>
      <p:sp>
        <p:nvSpPr>
          <p:cNvPr id="46083" name="Rectangle 3"/>
          <p:cNvSpPr>
            <a:spLocks noGrp="1" noChangeArrowheads="1"/>
          </p:cNvSpPr>
          <p:nvPr>
            <p:ph type="body" idx="1"/>
          </p:nvPr>
        </p:nvSpPr>
        <p:spPr/>
        <p:txBody>
          <a:bodyPr/>
          <a:lstStyle/>
          <a:p>
            <a:pPr>
              <a:lnSpc>
                <a:spcPct val="80000"/>
              </a:lnSpc>
            </a:pPr>
            <a:r>
              <a:rPr lang="en-US" sz="2400"/>
              <a:t>73. The Court found that the hate </a:t>
            </a:r>
            <a:r>
              <a:rPr lang="en-US" sz="2400" b="1" i="1" u="sng"/>
              <a:t>does not necessarily require the use of a particular act of violence or other criminal act.</a:t>
            </a:r>
            <a:r>
              <a:rPr lang="en-US" sz="2400"/>
              <a:t> Violations committed by people insulting, ridiculing or defaming parts of the population and specific groups thereof or incitement to discrimination, as was the case here, are sufficient for the authorities emphasize the fight against racist speech against freedom of expression irresponsible and damaging to the dignity or the safety of those parties or groups of the population. Political speeches that incite hatred based on religious prejudice, ethnic or cultural-threatening social peace and political stability in democratic states.</a:t>
            </a:r>
            <a:br>
              <a:rPr lang="en-US" sz="2400"/>
            </a:br>
            <a:br>
              <a:rPr lang="en-US" sz="2400"/>
            </a:br>
            <a:endParaRPr lang="lt-LT" sz="2400"/>
          </a:p>
        </p:txBody>
      </p:sp>
      <p:sp>
        <p:nvSpPr>
          <p:cNvPr id="2" name="Date Placeholder 1"/>
          <p:cNvSpPr>
            <a:spLocks noGrp="1"/>
          </p:cNvSpPr>
          <p:nvPr>
            <p:ph type="dt" sz="half" idx="10"/>
          </p:nvPr>
        </p:nvSpPr>
        <p:spPr/>
        <p:txBody>
          <a:bodyPr/>
          <a:lstStyle/>
          <a:p>
            <a:fld id="{7B709A7E-3943-7047-8236-82A9234DBC32}"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54</a:t>
            </a:fld>
            <a:endParaRPr lang="en-US"/>
          </a:p>
        </p:txBody>
      </p:sp>
    </p:spTree>
    <p:extLst>
      <p:ext uri="{BB962C8B-B14F-4D97-AF65-F5344CB8AC3E}">
        <p14:creationId xmlns:p14="http://schemas.microsoft.com/office/powerpoint/2010/main" val="32500356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lt-LT"/>
              <a:t>Feret v. Belgium</a:t>
            </a:r>
          </a:p>
        </p:txBody>
      </p:sp>
      <p:sp>
        <p:nvSpPr>
          <p:cNvPr id="48131" name="Rectangle 3"/>
          <p:cNvSpPr>
            <a:spLocks noGrp="1" noChangeArrowheads="1"/>
          </p:cNvSpPr>
          <p:nvPr>
            <p:ph type="body" idx="1"/>
          </p:nvPr>
        </p:nvSpPr>
        <p:spPr/>
        <p:txBody>
          <a:bodyPr/>
          <a:lstStyle/>
          <a:p>
            <a:pPr>
              <a:lnSpc>
                <a:spcPct val="80000"/>
              </a:lnSpc>
            </a:pPr>
            <a:r>
              <a:rPr lang="en-US" sz="2000" dirty="0"/>
              <a:t>77. The Court recognizes that the political discourse requires a high degree of protection, which is recognized in the law of several states, including Belgium, through the parliamentary immunity and the prohibition of prosecution for opinions expressed in the speaker of Parliament. The Court does not dispute that the political parties have the right to defend their views in public, although some of them offend, shock or disturb a portion of the population. They can therefore advocate solutions to problems related to immigration. </a:t>
            </a:r>
            <a:r>
              <a:rPr lang="en-US" sz="2000" dirty="0">
                <a:solidFill>
                  <a:srgbClr val="FF0000"/>
                </a:solidFill>
              </a:rPr>
              <a:t>However, they should avoid doing so by advocating racial discrimination and by using words or attitudes vexatious or humiliating, because such behavior </a:t>
            </a:r>
            <a:r>
              <a:rPr lang="en-US" sz="2000" b="1" i="1" u="sng" dirty="0">
                <a:solidFill>
                  <a:srgbClr val="FF7C80"/>
                </a:solidFill>
              </a:rPr>
              <a:t>may generate among the public reactions incompatible with a peaceful social climate and undermine confidence in democratic institutions.</a:t>
            </a:r>
            <a:br>
              <a:rPr lang="en-US" sz="2000" b="1" i="1" u="sng" dirty="0">
                <a:solidFill>
                  <a:srgbClr val="FF7C80"/>
                </a:solidFill>
              </a:rPr>
            </a:br>
            <a:br>
              <a:rPr lang="en-US" sz="2000" dirty="0"/>
            </a:br>
            <a:endParaRPr lang="lt-LT" sz="2000" dirty="0"/>
          </a:p>
        </p:txBody>
      </p:sp>
      <p:sp>
        <p:nvSpPr>
          <p:cNvPr id="2" name="Date Placeholder 1"/>
          <p:cNvSpPr>
            <a:spLocks noGrp="1"/>
          </p:cNvSpPr>
          <p:nvPr>
            <p:ph type="dt" sz="half" idx="10"/>
          </p:nvPr>
        </p:nvSpPr>
        <p:spPr/>
        <p:txBody>
          <a:bodyPr/>
          <a:lstStyle/>
          <a:p>
            <a:fld id="{D848BEC7-5BBC-754B-8C3D-34996E41AA29}" type="datetime1">
              <a:rPr lang="en-US" smtClean="0"/>
              <a:t>9/8/20</a:t>
            </a:fld>
            <a:endParaRPr lang="en-US"/>
          </a:p>
        </p:txBody>
      </p:sp>
      <p:sp>
        <p:nvSpPr>
          <p:cNvPr id="3" name="Footer Placeholder 2"/>
          <p:cNvSpPr>
            <a:spLocks noGrp="1"/>
          </p:cNvSpPr>
          <p:nvPr>
            <p:ph type="ftr" sz="quarter" idx="11"/>
          </p:nvPr>
        </p:nvSpPr>
        <p:spPr/>
        <p:txBody>
          <a:bodyPr/>
          <a:lstStyle/>
          <a:p>
            <a:r>
              <a:rPr lang="en-US"/>
              <a:t>Advokatas Dr. Algimantas Šindeikis www.sindeikis.lt</a:t>
            </a:r>
          </a:p>
        </p:txBody>
      </p:sp>
      <p:sp>
        <p:nvSpPr>
          <p:cNvPr id="4" name="Slide Number Placeholder 3"/>
          <p:cNvSpPr>
            <a:spLocks noGrp="1"/>
          </p:cNvSpPr>
          <p:nvPr>
            <p:ph type="sldNum" sz="quarter" idx="12"/>
          </p:nvPr>
        </p:nvSpPr>
        <p:spPr/>
        <p:txBody>
          <a:bodyPr/>
          <a:lstStyle/>
          <a:p>
            <a:fld id="{50118E02-A230-43BD-BC37-117F6B53AA7C}" type="slidenum">
              <a:rPr lang="en-US" smtClean="0"/>
              <a:t>55</a:t>
            </a:fld>
            <a:endParaRPr lang="en-US"/>
          </a:p>
        </p:txBody>
      </p:sp>
    </p:spTree>
    <p:extLst>
      <p:ext uri="{BB962C8B-B14F-4D97-AF65-F5344CB8AC3E}">
        <p14:creationId xmlns:p14="http://schemas.microsoft.com/office/powerpoint/2010/main" val="24805687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JAV žodžio laisvės jurisprudencija</a:t>
            </a:r>
            <a:endParaRPr lang="en-US" dirty="0"/>
          </a:p>
        </p:txBody>
      </p:sp>
      <p:sp>
        <p:nvSpPr>
          <p:cNvPr id="3" name="Content Placeholder 2"/>
          <p:cNvSpPr>
            <a:spLocks noGrp="1"/>
          </p:cNvSpPr>
          <p:nvPr>
            <p:ph idx="1"/>
          </p:nvPr>
        </p:nvSpPr>
        <p:spPr>
          <a:xfrm>
            <a:off x="467544" y="1700808"/>
            <a:ext cx="8229600" cy="4525963"/>
          </a:xfrm>
        </p:spPr>
        <p:txBody>
          <a:bodyPr>
            <a:normAutofit fontScale="70000" lnSpcReduction="20000"/>
          </a:bodyPr>
          <a:lstStyle/>
          <a:p>
            <a:pPr marL="0" indent="0">
              <a:buNone/>
            </a:pPr>
            <a:r>
              <a:rPr lang="en-US" dirty="0"/>
              <a:t>Snyder v. Phelps</a:t>
            </a:r>
            <a:r>
              <a:rPr lang="lt-LT" dirty="0"/>
              <a:t>, 562 U.S. (2011)</a:t>
            </a:r>
          </a:p>
          <a:p>
            <a:pPr marL="0" indent="0">
              <a:buNone/>
            </a:pPr>
            <a:endParaRPr lang="lt-LT" dirty="0"/>
          </a:p>
          <a:p>
            <a:pPr marL="0" indent="0">
              <a:buNone/>
            </a:pPr>
            <a:r>
              <a:rPr lang="en-US" dirty="0"/>
              <a:t>On March 10, 2006, </a:t>
            </a:r>
            <a:r>
              <a:rPr lang="en-US" dirty="0" err="1"/>
              <a:t>Westboro</a:t>
            </a:r>
            <a:r>
              <a:rPr lang="en-US" dirty="0"/>
              <a:t> Baptist Church picketed the funeral of U.S. Marine Lance Corporal Matthew A. Snyder, who was killed in a non-combat-related vehicle accident in Iraq on March 3, 2006.[1][2] On March 8, WBC announced </a:t>
            </a:r>
            <a:r>
              <a:rPr lang="en-US" b="1" dirty="0"/>
              <a:t>its intention of picketing the funeral in </a:t>
            </a:r>
            <a:r>
              <a:rPr lang="en-US" b="1" dirty="0" err="1"/>
              <a:t>Westminister</a:t>
            </a:r>
            <a:r>
              <a:rPr lang="en-US" b="1" dirty="0"/>
              <a:t>, Maryland, as it had done at thousands of other funerals throughout the country in protest of what they considered America's increasing tolerance of homosexuality</a:t>
            </a:r>
            <a:r>
              <a:rPr lang="en-US" dirty="0"/>
              <a:t>. Picketers displayed placards such as "</a:t>
            </a:r>
            <a:r>
              <a:rPr lang="en-US" b="1" i="1" u="sng" dirty="0"/>
              <a:t>America is doomed</a:t>
            </a:r>
            <a:r>
              <a:rPr lang="en-US" dirty="0"/>
              <a:t>", "</a:t>
            </a:r>
            <a:r>
              <a:rPr lang="en-US" b="1" i="1" u="sng" dirty="0"/>
              <a:t>You're going to hell</a:t>
            </a:r>
            <a:r>
              <a:rPr lang="en-US" dirty="0"/>
              <a:t>", "</a:t>
            </a:r>
            <a:r>
              <a:rPr lang="en-US" b="1" i="1" u="sng" dirty="0"/>
              <a:t>God hates you"</a:t>
            </a:r>
            <a:r>
              <a:rPr lang="en-US" dirty="0"/>
              <a:t>, "Fag troops", "Semper fi fags" and "</a:t>
            </a:r>
            <a:r>
              <a:rPr lang="en-US" b="1" i="1" u="sng" dirty="0"/>
              <a:t>Thank God for dead soldiers".</a:t>
            </a:r>
            <a:r>
              <a:rPr lang="en-US" dirty="0"/>
              <a:t>[3] Members of the Patriot Guard were present in support of the Snyder family.[4] WBC published statements on its website that denounced Albert Snyder and his ex-wife for raising their son Catholic, stating they "taught Matthew to defy his creator", "raised him for the devil" and "taught him that God was a liar".[5]</a:t>
            </a:r>
          </a:p>
        </p:txBody>
      </p:sp>
      <p:sp>
        <p:nvSpPr>
          <p:cNvPr id="4" name="Date Placeholder 3"/>
          <p:cNvSpPr>
            <a:spLocks noGrp="1"/>
          </p:cNvSpPr>
          <p:nvPr>
            <p:ph type="dt" sz="half" idx="10"/>
          </p:nvPr>
        </p:nvSpPr>
        <p:spPr/>
        <p:txBody>
          <a:bodyPr/>
          <a:lstStyle/>
          <a:p>
            <a:fld id="{3212F26B-AA15-DA49-B3EF-0C24DA247693}"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56</a:t>
            </a:fld>
            <a:endParaRPr lang="en-US"/>
          </a:p>
        </p:txBody>
      </p:sp>
    </p:spTree>
    <p:extLst>
      <p:ext uri="{BB962C8B-B14F-4D97-AF65-F5344CB8AC3E}">
        <p14:creationId xmlns:p14="http://schemas.microsoft.com/office/powerpoint/2010/main" val="32636800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Snyder v. Phelps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In an 8–1 decision (with the judges ruling the same way as they did in United States v. Stevens in 2010),[27] the Supreme Court ruled </a:t>
            </a:r>
            <a:r>
              <a:rPr lang="en-US" b="1" dirty="0"/>
              <a:t>in favor of Phelps, upholding the Fourth Circuit's decision</a:t>
            </a:r>
            <a:r>
              <a:rPr lang="en-US" dirty="0"/>
              <a:t>. Chief Justice John Roberts (as in the Stevens case) wrote the majority opinion stating "What </a:t>
            </a:r>
            <a:r>
              <a:rPr lang="en-US" dirty="0" err="1"/>
              <a:t>Westboro</a:t>
            </a:r>
            <a:r>
              <a:rPr lang="en-US" dirty="0"/>
              <a:t> said, in the whole context of </a:t>
            </a:r>
            <a:r>
              <a:rPr lang="en-US" b="1" dirty="0"/>
              <a:t>how</a:t>
            </a:r>
            <a:r>
              <a:rPr lang="en-US" dirty="0"/>
              <a:t> and </a:t>
            </a:r>
            <a:r>
              <a:rPr lang="en-US" b="1" dirty="0"/>
              <a:t>where</a:t>
            </a:r>
            <a:r>
              <a:rPr lang="en-US" dirty="0"/>
              <a:t> it chose to say it, is entitled to </a:t>
            </a:r>
            <a:r>
              <a:rPr lang="en-US" b="1" dirty="0"/>
              <a:t>'special protection' under the First Amendment </a:t>
            </a:r>
            <a:r>
              <a:rPr lang="en-US" dirty="0"/>
              <a:t>and that protection cannot be overcome by a jury finding that the picketing was outrageous."[28]</a:t>
            </a:r>
          </a:p>
        </p:txBody>
      </p:sp>
      <p:sp>
        <p:nvSpPr>
          <p:cNvPr id="4" name="Date Placeholder 3"/>
          <p:cNvSpPr>
            <a:spLocks noGrp="1"/>
          </p:cNvSpPr>
          <p:nvPr>
            <p:ph type="dt" sz="half" idx="10"/>
          </p:nvPr>
        </p:nvSpPr>
        <p:spPr/>
        <p:txBody>
          <a:bodyPr/>
          <a:lstStyle/>
          <a:p>
            <a:fld id="{8D3624C4-737B-AA42-B951-7648775361CB}"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57</a:t>
            </a:fld>
            <a:endParaRPr lang="en-US"/>
          </a:p>
        </p:txBody>
      </p:sp>
    </p:spTree>
    <p:extLst>
      <p:ext uri="{BB962C8B-B14F-4D97-AF65-F5344CB8AC3E}">
        <p14:creationId xmlns:p14="http://schemas.microsoft.com/office/powerpoint/2010/main" val="19329464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Snyder v. Phelps</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The court's opinion also stated that the </a:t>
            </a:r>
            <a:r>
              <a:rPr lang="en-US" b="1" dirty="0"/>
              <a:t>memorial service was not disturbed</a:t>
            </a:r>
            <a:r>
              <a:rPr lang="en-US" dirty="0"/>
              <a:t>, saying, "</a:t>
            </a:r>
            <a:r>
              <a:rPr lang="en-US" dirty="0" err="1"/>
              <a:t>Westboro</a:t>
            </a:r>
            <a:r>
              <a:rPr lang="en-US" dirty="0"/>
              <a:t> stayed well </a:t>
            </a:r>
            <a:r>
              <a:rPr lang="en-US" b="1" dirty="0"/>
              <a:t>away</a:t>
            </a:r>
            <a:r>
              <a:rPr lang="en-US" dirty="0"/>
              <a:t> from the memorial service, Snyder could see no more than the tops of the picketers' signs, and there is </a:t>
            </a:r>
            <a:r>
              <a:rPr lang="en-US" b="1" dirty="0"/>
              <a:t>no indication that the picketing interfered with the funeral service </a:t>
            </a:r>
            <a:r>
              <a:rPr lang="en-US" dirty="0"/>
              <a:t>itself."[29] The decision also declined to expand the "</a:t>
            </a:r>
            <a:r>
              <a:rPr lang="en-US" b="1" dirty="0"/>
              <a:t>captive audience doctrine</a:t>
            </a:r>
            <a:r>
              <a:rPr lang="en-US" dirty="0"/>
              <a:t>", saying that Snyder was not in a state where he was coerced to hear the negative speech.[30]</a:t>
            </a:r>
          </a:p>
        </p:txBody>
      </p:sp>
      <p:sp>
        <p:nvSpPr>
          <p:cNvPr id="4" name="Date Placeholder 3"/>
          <p:cNvSpPr>
            <a:spLocks noGrp="1"/>
          </p:cNvSpPr>
          <p:nvPr>
            <p:ph type="dt" sz="half" idx="10"/>
          </p:nvPr>
        </p:nvSpPr>
        <p:spPr/>
        <p:txBody>
          <a:bodyPr/>
          <a:lstStyle/>
          <a:p>
            <a:fld id="{C0534259-5726-DB4B-874F-A66DC797635E}"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58</a:t>
            </a:fld>
            <a:endParaRPr lang="en-US"/>
          </a:p>
        </p:txBody>
      </p:sp>
    </p:spTree>
    <p:extLst>
      <p:ext uri="{BB962C8B-B14F-4D97-AF65-F5344CB8AC3E}">
        <p14:creationId xmlns:p14="http://schemas.microsoft.com/office/powerpoint/2010/main" val="23297024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LAT jurisprudencija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lt-LT" sz="2800" dirty="0"/>
              <a:t>J.J. Komentarai </a:t>
            </a:r>
            <a:r>
              <a:rPr lang="lt-LT" sz="2800" dirty="0" err="1"/>
              <a:t>lrytas.lt</a:t>
            </a:r>
            <a:r>
              <a:rPr lang="lt-LT" sz="2800" dirty="0"/>
              <a:t> (IŠKRYPĖLIAI, PASILEIDĖLIAI), 2012.12.18.</a:t>
            </a:r>
          </a:p>
          <a:p>
            <a:pPr marL="0" indent="0">
              <a:buNone/>
            </a:pPr>
            <a:endParaRPr lang="lt-LT" sz="2800" dirty="0"/>
          </a:p>
          <a:p>
            <a:pPr marL="0" indent="0">
              <a:buNone/>
            </a:pPr>
            <a:r>
              <a:rPr lang="lt-LT" sz="2800" dirty="0"/>
              <a:t>J.J. komentarų skiltyje paskelbė komentarą </a:t>
            </a:r>
            <a:r>
              <a:rPr lang="lt-LT" sz="2800" b="1" i="1" dirty="0"/>
              <a:t>„kurie šiuose komentaruose prijaučia tų </a:t>
            </a:r>
            <a:r>
              <a:rPr lang="lt-LT" sz="2800" b="1" i="1" dirty="0" err="1"/>
              <a:t>homikų</a:t>
            </a:r>
            <a:r>
              <a:rPr lang="lt-LT" sz="2800" b="1" i="1" dirty="0"/>
              <a:t> išsišokimui, patys yra tokie pat iškrypėliai ir psichiniai ligoniai. Čia komentarus rašo ir to </a:t>
            </a:r>
            <a:r>
              <a:rPr lang="lt-LT" sz="2800" b="1" i="1" dirty="0" err="1"/>
              <a:t>iškrypėliško</a:t>
            </a:r>
            <a:r>
              <a:rPr lang="lt-LT" sz="2800" b="1" i="1" dirty="0"/>
              <a:t> sambūrio dalyviai. Gėda šio šlykštaus reginio organizatoriams ir dalyviams. Yra toks žodis </a:t>
            </a:r>
            <a:r>
              <a:rPr lang="lt-LT" sz="2800" b="1" i="1" u="sng" dirty="0"/>
              <a:t>PASILEIDĖLIS</a:t>
            </a:r>
            <a:r>
              <a:rPr lang="lt-LT" sz="2800" b="1" i="1" dirty="0"/>
              <a:t>, kuris apibūdina žmogų, nemokantį kontroliuoti savo juslių. Taigi prieš mūsų akis -- pasileidėliai. Ir ne šiaip kokie, bet ypatingos rūšies pasileidėliai, -- tai </a:t>
            </a:r>
            <a:r>
              <a:rPr lang="lt-LT" sz="2800" b="1" i="1" u="sng" dirty="0"/>
              <a:t>IŠKRYPĖLIAI</a:t>
            </a:r>
            <a:r>
              <a:rPr lang="lt-LT" sz="2800" b="1" i="1" dirty="0"/>
              <a:t>. Juos skubiai reikėjo surinkti ir išvežti į Psichiatrinę. Jų vieta -- TEN.“; </a:t>
            </a:r>
            <a:r>
              <a:rPr lang="lt-LT" sz="2800" dirty="0"/>
              <a:t>taip ji viešai tyčiojosi, niekino, skatino neapykantą, kurstė diskriminuoti žmonių grupę dėl seksualinės orientacijos.</a:t>
            </a:r>
            <a:endParaRPr lang="en-US" sz="2800" dirty="0"/>
          </a:p>
        </p:txBody>
      </p:sp>
      <p:sp>
        <p:nvSpPr>
          <p:cNvPr id="4" name="Date Placeholder 3"/>
          <p:cNvSpPr>
            <a:spLocks noGrp="1"/>
          </p:cNvSpPr>
          <p:nvPr>
            <p:ph type="dt" sz="half" idx="10"/>
          </p:nvPr>
        </p:nvSpPr>
        <p:spPr/>
        <p:txBody>
          <a:bodyPr/>
          <a:lstStyle/>
          <a:p>
            <a:fld id="{A045F899-B048-5946-83D2-ACAA75FD370F}"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59</a:t>
            </a:fld>
            <a:endParaRPr lang="en-US"/>
          </a:p>
        </p:txBody>
      </p:sp>
    </p:spTree>
    <p:extLst>
      <p:ext uri="{BB962C8B-B14F-4D97-AF65-F5344CB8AC3E}">
        <p14:creationId xmlns:p14="http://schemas.microsoft.com/office/powerpoint/2010/main" val="3230519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Konstitucinis</a:t>
            </a:r>
            <a:r>
              <a:rPr lang="en-US" dirty="0"/>
              <a:t> </a:t>
            </a:r>
            <a:r>
              <a:rPr lang="en-US" dirty="0" err="1"/>
              <a:t>proporcingumo</a:t>
            </a:r>
            <a:r>
              <a:rPr lang="en-US" dirty="0"/>
              <a:t> </a:t>
            </a:r>
            <a:r>
              <a:rPr lang="en-US" dirty="0" err="1"/>
              <a:t>principas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Konstitucijos</a:t>
            </a:r>
            <a:r>
              <a:rPr lang="en-US" dirty="0"/>
              <a:t> 29 str. – </a:t>
            </a:r>
            <a:r>
              <a:rPr lang="en-US" dirty="0" err="1"/>
              <a:t>asmenų</a:t>
            </a:r>
            <a:r>
              <a:rPr lang="en-US" dirty="0"/>
              <a:t> </a:t>
            </a:r>
            <a:r>
              <a:rPr lang="en-US" dirty="0" err="1"/>
              <a:t>lygiateisiškumas</a:t>
            </a:r>
            <a:r>
              <a:rPr lang="en-US" dirty="0"/>
              <a:t>, </a:t>
            </a:r>
            <a:r>
              <a:rPr lang="en-US" dirty="0" err="1"/>
              <a:t>vienas</a:t>
            </a:r>
            <a:r>
              <a:rPr lang="en-US" dirty="0"/>
              <a:t> </a:t>
            </a:r>
            <a:r>
              <a:rPr lang="en-US" dirty="0" err="1"/>
              <a:t>iš</a:t>
            </a:r>
            <a:r>
              <a:rPr lang="en-US" dirty="0"/>
              <a:t> </a:t>
            </a:r>
            <a:r>
              <a:rPr lang="en-US" dirty="0" err="1"/>
              <a:t>konstitucinės</a:t>
            </a:r>
            <a:r>
              <a:rPr lang="en-US" dirty="0"/>
              <a:t> </a:t>
            </a:r>
            <a:r>
              <a:rPr lang="en-US" dirty="0" err="1"/>
              <a:t>teisinės</a:t>
            </a:r>
            <a:r>
              <a:rPr lang="en-US" dirty="0"/>
              <a:t> </a:t>
            </a:r>
            <a:r>
              <a:rPr lang="en-US" dirty="0" err="1"/>
              <a:t>valstybės</a:t>
            </a:r>
            <a:r>
              <a:rPr lang="en-US" dirty="0"/>
              <a:t> </a:t>
            </a:r>
            <a:r>
              <a:rPr lang="en-US" dirty="0" err="1"/>
              <a:t>principų</a:t>
            </a:r>
            <a:r>
              <a:rPr lang="en-US" dirty="0"/>
              <a:t> </a:t>
            </a:r>
            <a:r>
              <a:rPr lang="en-US" dirty="0" err="1"/>
              <a:t>elementų</a:t>
            </a:r>
            <a:r>
              <a:rPr lang="en-US" dirty="0"/>
              <a:t> – </a:t>
            </a:r>
            <a:r>
              <a:rPr lang="en-US" b="1" dirty="0"/>
              <a:t>PROPORCINGUMO PRINCIPAS</a:t>
            </a:r>
            <a:r>
              <a:rPr lang="en-US" dirty="0"/>
              <a:t>, </a:t>
            </a:r>
            <a:r>
              <a:rPr lang="en-US" dirty="0" err="1"/>
              <a:t>reiškiantis</a:t>
            </a:r>
            <a:r>
              <a:rPr lang="en-US" dirty="0"/>
              <a:t>, </a:t>
            </a:r>
            <a:r>
              <a:rPr lang="en-US" dirty="0" err="1"/>
              <a:t>kad</a:t>
            </a:r>
            <a:r>
              <a:rPr lang="en-US" dirty="0"/>
              <a:t>:</a:t>
            </a:r>
          </a:p>
          <a:p>
            <a:r>
              <a:rPr lang="en-US" dirty="0"/>
              <a:t>1. </a:t>
            </a:r>
            <a:r>
              <a:rPr lang="en-US" dirty="0" err="1"/>
              <a:t>įstatyme</a:t>
            </a:r>
            <a:r>
              <a:rPr lang="en-US" dirty="0"/>
              <a:t> </a:t>
            </a:r>
            <a:r>
              <a:rPr lang="en-US" dirty="0" err="1"/>
              <a:t>numatytos</a:t>
            </a:r>
            <a:r>
              <a:rPr lang="en-US" dirty="0"/>
              <a:t> </a:t>
            </a:r>
            <a:r>
              <a:rPr lang="en-US" dirty="0" err="1"/>
              <a:t>priemonės</a:t>
            </a:r>
            <a:r>
              <a:rPr lang="en-US" dirty="0"/>
              <a:t> </a:t>
            </a:r>
            <a:r>
              <a:rPr lang="en-US" dirty="0" err="1"/>
              <a:t>turi</a:t>
            </a:r>
            <a:r>
              <a:rPr lang="en-US" dirty="0"/>
              <a:t> </a:t>
            </a:r>
            <a:r>
              <a:rPr lang="en-US" dirty="0" err="1"/>
              <a:t>atitikti</a:t>
            </a:r>
            <a:r>
              <a:rPr lang="en-US" dirty="0"/>
              <a:t> </a:t>
            </a:r>
            <a:r>
              <a:rPr lang="en-US" dirty="0" err="1"/>
              <a:t>teisėtus</a:t>
            </a:r>
            <a:r>
              <a:rPr lang="en-US" dirty="0"/>
              <a:t> </a:t>
            </a:r>
            <a:r>
              <a:rPr lang="en-US" dirty="0" err="1"/>
              <a:t>ir</a:t>
            </a:r>
            <a:r>
              <a:rPr lang="en-US" dirty="0"/>
              <a:t> </a:t>
            </a:r>
            <a:r>
              <a:rPr lang="en-US" dirty="0" err="1"/>
              <a:t>visuomenei</a:t>
            </a:r>
            <a:r>
              <a:rPr lang="en-US" dirty="0"/>
              <a:t> </a:t>
            </a:r>
            <a:r>
              <a:rPr lang="en-US" dirty="0" err="1"/>
              <a:t>svarbius</a:t>
            </a:r>
            <a:r>
              <a:rPr lang="en-US" dirty="0"/>
              <a:t> </a:t>
            </a:r>
            <a:r>
              <a:rPr lang="en-US" dirty="0" err="1"/>
              <a:t>tikslus</a:t>
            </a:r>
            <a:r>
              <a:rPr lang="en-US" dirty="0"/>
              <a:t>, </a:t>
            </a:r>
            <a:r>
              <a:rPr lang="en-US" dirty="0" err="1"/>
              <a:t>kad</a:t>
            </a:r>
            <a:endParaRPr lang="en-US" dirty="0"/>
          </a:p>
          <a:p>
            <a:r>
              <a:rPr lang="en-US" dirty="0"/>
              <a:t>2. </a:t>
            </a:r>
            <a:r>
              <a:rPr lang="en-US" dirty="0" err="1"/>
              <a:t>šios</a:t>
            </a:r>
            <a:r>
              <a:rPr lang="en-US" dirty="0"/>
              <a:t> </a:t>
            </a:r>
            <a:r>
              <a:rPr lang="en-US" dirty="0" err="1"/>
              <a:t>priemonės</a:t>
            </a:r>
            <a:r>
              <a:rPr lang="en-US" dirty="0"/>
              <a:t> </a:t>
            </a:r>
            <a:r>
              <a:rPr lang="en-US" dirty="0" err="1"/>
              <a:t>turi</a:t>
            </a:r>
            <a:r>
              <a:rPr lang="en-US" dirty="0"/>
              <a:t> </a:t>
            </a:r>
            <a:r>
              <a:rPr lang="en-US" dirty="0" err="1"/>
              <a:t>būti</a:t>
            </a:r>
            <a:r>
              <a:rPr lang="en-US" dirty="0"/>
              <a:t> </a:t>
            </a:r>
            <a:r>
              <a:rPr lang="en-US" dirty="0" err="1"/>
              <a:t>būtinos</a:t>
            </a:r>
            <a:r>
              <a:rPr lang="en-US" dirty="0"/>
              <a:t> </a:t>
            </a:r>
            <a:r>
              <a:rPr lang="en-US" dirty="0" err="1"/>
              <a:t>minėtiems</a:t>
            </a:r>
            <a:r>
              <a:rPr lang="en-US" dirty="0"/>
              <a:t> </a:t>
            </a:r>
            <a:r>
              <a:rPr lang="en-US" dirty="0" err="1"/>
              <a:t>tikslams</a:t>
            </a:r>
            <a:r>
              <a:rPr lang="en-US" dirty="0"/>
              <a:t> </a:t>
            </a:r>
            <a:r>
              <a:rPr lang="en-US" dirty="0" err="1"/>
              <a:t>pasiekti</a:t>
            </a:r>
            <a:r>
              <a:rPr lang="en-US" dirty="0"/>
              <a:t> </a:t>
            </a:r>
            <a:r>
              <a:rPr lang="en-US" dirty="0" err="1"/>
              <a:t>ir</a:t>
            </a:r>
            <a:r>
              <a:rPr lang="en-US" dirty="0"/>
              <a:t> </a:t>
            </a:r>
            <a:r>
              <a:rPr lang="en-US" dirty="0" err="1"/>
              <a:t>kad</a:t>
            </a:r>
            <a:endParaRPr lang="en-US" dirty="0"/>
          </a:p>
          <a:p>
            <a:r>
              <a:rPr lang="en-US" dirty="0"/>
              <a:t>3. </a:t>
            </a:r>
            <a:r>
              <a:rPr lang="en-US" dirty="0" err="1"/>
              <a:t>jos</a:t>
            </a:r>
            <a:r>
              <a:rPr lang="en-US" dirty="0"/>
              <a:t> </a:t>
            </a:r>
            <a:r>
              <a:rPr lang="en-US" dirty="0" err="1"/>
              <a:t>neturi</a:t>
            </a:r>
            <a:r>
              <a:rPr lang="en-US" dirty="0"/>
              <a:t> </a:t>
            </a:r>
            <a:r>
              <a:rPr lang="en-US" dirty="0" err="1"/>
              <a:t>varžyti</a:t>
            </a:r>
            <a:r>
              <a:rPr lang="en-US" dirty="0"/>
              <a:t> </a:t>
            </a:r>
            <a:r>
              <a:rPr lang="en-US" dirty="0" err="1"/>
              <a:t>asmenų</a:t>
            </a:r>
            <a:r>
              <a:rPr lang="en-US" dirty="0"/>
              <a:t> </a:t>
            </a:r>
            <a:r>
              <a:rPr lang="en-US" dirty="0" err="1"/>
              <a:t>teisių</a:t>
            </a:r>
            <a:r>
              <a:rPr lang="en-US" dirty="0"/>
              <a:t> </a:t>
            </a:r>
            <a:r>
              <a:rPr lang="en-US" dirty="0" err="1"/>
              <a:t>ir</a:t>
            </a:r>
            <a:r>
              <a:rPr lang="en-US" dirty="0"/>
              <a:t> </a:t>
            </a:r>
            <a:r>
              <a:rPr lang="en-US" dirty="0" err="1"/>
              <a:t>laisvių</a:t>
            </a:r>
            <a:r>
              <a:rPr lang="en-US" dirty="0"/>
              <a:t> </a:t>
            </a:r>
            <a:r>
              <a:rPr lang="en-US" dirty="0" err="1"/>
              <a:t>aivaizdžiai</a:t>
            </a:r>
            <a:r>
              <a:rPr lang="en-US" dirty="0"/>
              <a:t> </a:t>
            </a:r>
            <a:r>
              <a:rPr lang="en-US" dirty="0" err="1"/>
              <a:t>labiau</a:t>
            </a:r>
            <a:r>
              <a:rPr lang="en-US" dirty="0"/>
              <a:t>, </a:t>
            </a:r>
            <a:r>
              <a:rPr lang="en-US" dirty="0" err="1"/>
              <a:t>nei</a:t>
            </a:r>
            <a:r>
              <a:rPr lang="en-US" dirty="0"/>
              <a:t> </a:t>
            </a:r>
            <a:r>
              <a:rPr lang="en-US" dirty="0" err="1"/>
              <a:t>reikia</a:t>
            </a:r>
            <a:r>
              <a:rPr lang="en-US" dirty="0"/>
              <a:t> </a:t>
            </a:r>
            <a:r>
              <a:rPr lang="en-US" dirty="0" err="1"/>
              <a:t>šiems</a:t>
            </a:r>
            <a:r>
              <a:rPr lang="en-US" dirty="0"/>
              <a:t> </a:t>
            </a:r>
            <a:r>
              <a:rPr lang="en-US" dirty="0" err="1"/>
              <a:t>tikslams</a:t>
            </a:r>
            <a:r>
              <a:rPr lang="en-US" dirty="0"/>
              <a:t> </a:t>
            </a:r>
            <a:r>
              <a:rPr lang="en-US" dirty="0" err="1"/>
              <a:t>pasiekti</a:t>
            </a:r>
            <a:endParaRPr lang="en-US" dirty="0"/>
          </a:p>
        </p:txBody>
      </p:sp>
      <p:sp>
        <p:nvSpPr>
          <p:cNvPr id="4" name="Date Placeholder 3"/>
          <p:cNvSpPr>
            <a:spLocks noGrp="1"/>
          </p:cNvSpPr>
          <p:nvPr>
            <p:ph type="dt" sz="half" idx="10"/>
          </p:nvPr>
        </p:nvSpPr>
        <p:spPr/>
        <p:txBody>
          <a:bodyPr/>
          <a:lstStyle/>
          <a:p>
            <a:fld id="{B11C06F3-0C1C-F443-A363-4E28FD1816BD}"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a:t>
            </a:fld>
            <a:endParaRPr lang="en-US"/>
          </a:p>
        </p:txBody>
      </p:sp>
    </p:spTree>
    <p:extLst>
      <p:ext uri="{BB962C8B-B14F-4D97-AF65-F5344CB8AC3E}">
        <p14:creationId xmlns:p14="http://schemas.microsoft.com/office/powerpoint/2010/main" val="19134869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t>LAT jurisprudencija</a:t>
            </a:r>
            <a:br>
              <a:rPr lang="lt-LT" dirty="0"/>
            </a:br>
            <a:endParaRPr lang="en-US" dirty="0"/>
          </a:p>
        </p:txBody>
      </p:sp>
      <p:sp>
        <p:nvSpPr>
          <p:cNvPr id="3" name="Content Placeholder 2"/>
          <p:cNvSpPr>
            <a:spLocks noGrp="1"/>
          </p:cNvSpPr>
          <p:nvPr>
            <p:ph idx="1"/>
          </p:nvPr>
        </p:nvSpPr>
        <p:spPr/>
        <p:txBody>
          <a:bodyPr>
            <a:normAutofit fontScale="47500" lnSpcReduction="20000"/>
          </a:bodyPr>
          <a:lstStyle/>
          <a:p>
            <a:r>
              <a:rPr lang="lt-LT" dirty="0"/>
              <a:t>Pirmosios ir apeliacinės instancijos teismai nagrinėdami šią bylą neįvertino visų aplinkybių, kurios reikšmingos veikos kvalifikavimui pagal BK 170 straipsnio 2 dalį. Teismai neatsižvelgė į įvykių kontekstą, dėl kurių buvo surašytas komentaras. Nebuvo įvertinta tai, </a:t>
            </a:r>
            <a:r>
              <a:rPr lang="lt-LT" b="1" i="1" dirty="0"/>
              <a:t>kad vadinamoji akcija buvo nesankcionuotas renginys prie pat Lietuvos Respublikos Seimo rūmų, todėl bendru požiūriu nuteistosios negatyvi reakcija į patį neteisėtą renginį buvo natūrali pilietiška pozicija</a:t>
            </a:r>
            <a:r>
              <a:rPr lang="lt-LT" dirty="0"/>
              <a:t>. Šiame kontekste  būtina  pažymėti ir  provokuojantį šios akcijos aspektą, </a:t>
            </a:r>
            <a:r>
              <a:rPr lang="lt-LT" b="1" i="1" dirty="0"/>
              <a:t>renginio dalyvių buvo pasirinkta neteisėta savo pažiūrų ir idėjų reiškimo forma – nesankcionuotas renginys prie pat Seimo rūmų, dalyvių  ekscentriškas elgesys tikrai neprisidėjo prie visuomenėje kitokias pažiūras turinčių asmenų tarpusavio supratimo bei  tolerancijos  ugdymo</a:t>
            </a:r>
            <a:r>
              <a:rPr lang="lt-LT" dirty="0"/>
              <a:t>. Renginio dalyviai naudodamiesi laisve reikšti savo įsitikinimus bei ugdyti toleranciją privalėjo atsižvelgti į tai, kad laisvė yra neatskiriama nuo pareigos gerbti kitų asmenų pažiūras ir tradicijas</a:t>
            </a:r>
            <a:r>
              <a:rPr lang="lt-LT" b="1" i="1" dirty="0"/>
              <a:t>. Didžioji Lietuvos Respublikos visuomenės dalis itin vertina  tradicinės šeimos vertybės. Tai įtvirtinta ir  Konstitucijos 38 straipsnyje, kad šeima yra visuomenės ir valstybės pagrindas; valstybė saugo ir globoja šeimą, motinystę, tėvystę ir vaikystę; santuoka sudaroma laisvu vyro ir moters sutarimu</a:t>
            </a:r>
            <a:r>
              <a:rPr lang="lt-LT" dirty="0"/>
              <a:t>. Konstitucinis Teismas taip pat išaiškino, kad pagal Konstituciją, </a:t>
            </a:r>
            <a:r>
              <a:rPr lang="lt-LT" dirty="0" err="1"/>
              <a:t>inter</a:t>
            </a:r>
            <a:r>
              <a:rPr lang="lt-LT" dirty="0"/>
              <a:t> </a:t>
            </a:r>
            <a:r>
              <a:rPr lang="lt-LT" dirty="0" err="1"/>
              <a:t>alia</a:t>
            </a:r>
            <a:r>
              <a:rPr lang="lt-LT" dirty="0"/>
              <a:t> jos 38 straipsnio 1 dalies nuostatas, yra saugomos ir ginamos santuokos bei kitokios nei santuokos pagrindu sudarytos šeimos, </a:t>
            </a:r>
            <a:r>
              <a:rPr lang="lt-LT" dirty="0" err="1"/>
              <a:t>inter</a:t>
            </a:r>
            <a:r>
              <a:rPr lang="lt-LT" dirty="0"/>
              <a:t> </a:t>
            </a:r>
            <a:r>
              <a:rPr lang="lt-LT" dirty="0" err="1"/>
              <a:t>alia</a:t>
            </a:r>
            <a:r>
              <a:rPr lang="lt-LT" dirty="0"/>
              <a:t> santuokos nesudariusių vyro ir moters bendras gyvenimas, kuris grindžiamas pastoviais emocinio prieraišumo, tarpusavio supratimo, atsakomybės, pagarbos, bendro vaikų auklėjimo ir panašiais ryšiais bei savanorišku apsisprendimu prisiimti tam tikras teises ir pareigas, kurie yra konstitucinių motinystės, tėvystės ir vaikystės institutų pagrindas (Konstitucinio Teismo 2011 m. rugsėjo 28 d. nutarimas). Atsižvelgiant į šiuo metu Lietuvoje galiojantį teisinį reglamentavimą, Konstitucijos ginamas vertybes, šeima – kaip konstitucinė vertybė, yra vyro ir moters sąjunga įvairiais pagrindais.</a:t>
            </a:r>
            <a:endParaRPr lang="en-US" dirty="0"/>
          </a:p>
        </p:txBody>
      </p:sp>
      <p:sp>
        <p:nvSpPr>
          <p:cNvPr id="4" name="Date Placeholder 3"/>
          <p:cNvSpPr>
            <a:spLocks noGrp="1"/>
          </p:cNvSpPr>
          <p:nvPr>
            <p:ph type="dt" sz="half" idx="10"/>
          </p:nvPr>
        </p:nvSpPr>
        <p:spPr/>
        <p:txBody>
          <a:bodyPr/>
          <a:lstStyle/>
          <a:p>
            <a:fld id="{8B7AF8D8-1949-5547-8C06-E5B5156A8A66}"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60</a:t>
            </a:fld>
            <a:endParaRPr lang="en-US"/>
          </a:p>
        </p:txBody>
      </p:sp>
    </p:spTree>
    <p:extLst>
      <p:ext uri="{BB962C8B-B14F-4D97-AF65-F5344CB8AC3E}">
        <p14:creationId xmlns:p14="http://schemas.microsoft.com/office/powerpoint/2010/main" val="12573204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LAT jurisprudencija</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lt-LT" dirty="0"/>
              <a:t>Įvertinus tai, kas nurodyta, internetinėje erdvėje paskelbti </a:t>
            </a:r>
            <a:r>
              <a:rPr lang="lt-LT" dirty="0" err="1"/>
              <a:t>kasatorės</a:t>
            </a:r>
            <a:r>
              <a:rPr lang="lt-LT" dirty="0"/>
              <a:t> teiginiai: „iškrypėliai“ ir „pasileidėliai“, išreiškiant jos nuomonę apie homoseksualių asmenų surengtą nesankcionuotą viešą renginį, </a:t>
            </a:r>
            <a:r>
              <a:rPr lang="lt-LT" b="1" i="1" dirty="0"/>
              <a:t>vertintini kaip ne korektiški, prasilenkiantys su etišku savo konstitucinės informacijos, nuomonės sklaidos laisvės įgyvendinimu, </a:t>
            </a:r>
            <a:r>
              <a:rPr lang="lt-LT" dirty="0">
                <a:solidFill>
                  <a:srgbClr val="FF0000"/>
                </a:solidFill>
              </a:rPr>
              <a:t>tačiau savo pavojingumo laipsniu neatitinkantys BK 170 straipsnio 2 dalyje įtvirtintos nusikalstamos veikos – kurstymo aktyviais veiksmais prieš homoseksualius asmenis, tyčiojantis, niekinant, skatinant neapykantą ar diskriminaciją</a:t>
            </a:r>
            <a:r>
              <a:rPr lang="lt-LT" dirty="0"/>
              <a:t>. </a:t>
            </a:r>
            <a:endParaRPr lang="en-US" dirty="0"/>
          </a:p>
        </p:txBody>
      </p:sp>
      <p:sp>
        <p:nvSpPr>
          <p:cNvPr id="4" name="Date Placeholder 3"/>
          <p:cNvSpPr>
            <a:spLocks noGrp="1"/>
          </p:cNvSpPr>
          <p:nvPr>
            <p:ph type="dt" sz="half" idx="10"/>
          </p:nvPr>
        </p:nvSpPr>
        <p:spPr/>
        <p:txBody>
          <a:bodyPr/>
          <a:lstStyle/>
          <a:p>
            <a:fld id="{3DE9FFFB-386A-CF44-AD69-20F95FD03DCB}"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61</a:t>
            </a:fld>
            <a:endParaRPr lang="en-US"/>
          </a:p>
        </p:txBody>
      </p:sp>
    </p:spTree>
    <p:extLst>
      <p:ext uri="{BB962C8B-B14F-4D97-AF65-F5344CB8AC3E}">
        <p14:creationId xmlns:p14="http://schemas.microsoft.com/office/powerpoint/2010/main" val="17946317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LAT jurisprudencija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dirty="0"/>
              <a:t>Konstitucinio Teismo 1997 m. lapkričio 13 d., 2005 m. lapkričio 10 d. nutarimuose yra išaiškinta, kad „siekiant užkirsti kelią neteisėtoms veikoms </a:t>
            </a:r>
            <a:r>
              <a:rPr lang="lt-LT" b="1" i="1" dirty="0"/>
              <a:t>ne visuomet yra tikslinga tokią veiką pripažinti nusikaltimu, taikyti pačią griežčiausią priemonę – kriminalinę bausmę</a:t>
            </a:r>
            <a:r>
              <a:rPr lang="lt-LT" dirty="0"/>
              <a:t>. Todėl kiekvieną kartą, kai reikia spręsti, pripažinti veiką nusikaltimu ar kitokiu teisės pažeidimu, labai svarbu įvertinti, kokių rezultatų galima pasiekti kitomis, nesusijusiomis su kriminalinių bausmių taikymu, priemonėmis (administracinėmis, drausminėmis, civilinėmis sankcijomis ar visuomenės poveikio priemonėmis ir pan.)“. Kasacinėje praktikoje taip pat ne kartą pabrėžta, kad bet kokia neteisėta veika turi būti vertinama kaip nusikalstama, kad baudžiamoji atsakomybė demokratinėje visuomenėje turi būti suvokiama kaip kraštutinė, paskutinė priemonė </a:t>
            </a:r>
            <a:r>
              <a:rPr lang="lt-LT" b="1" dirty="0"/>
              <a:t>(</a:t>
            </a:r>
            <a:r>
              <a:rPr lang="lt-LT" b="1" dirty="0" err="1"/>
              <a:t>ultima</a:t>
            </a:r>
            <a:r>
              <a:rPr lang="lt-LT" b="1" dirty="0"/>
              <a:t> </a:t>
            </a:r>
            <a:r>
              <a:rPr lang="lt-LT" b="1" dirty="0" err="1"/>
              <a:t>ratio</a:t>
            </a:r>
            <a:r>
              <a:rPr lang="lt-LT" b="1" dirty="0"/>
              <a:t>), </a:t>
            </a:r>
            <a:r>
              <a:rPr lang="lt-LT" dirty="0"/>
              <a:t>naudojama saugomų teisinių gėrių, vertybių apsaugai tais atvejais, kai švelnesnėmis priemonėmis tų pačių tikslų negalima pasiekti </a:t>
            </a:r>
            <a:endParaRPr lang="en-US" dirty="0"/>
          </a:p>
        </p:txBody>
      </p:sp>
      <p:sp>
        <p:nvSpPr>
          <p:cNvPr id="4" name="Date Placeholder 3"/>
          <p:cNvSpPr>
            <a:spLocks noGrp="1"/>
          </p:cNvSpPr>
          <p:nvPr>
            <p:ph type="dt" sz="half" idx="10"/>
          </p:nvPr>
        </p:nvSpPr>
        <p:spPr/>
        <p:txBody>
          <a:bodyPr/>
          <a:lstStyle/>
          <a:p>
            <a:fld id="{5603D931-67DC-AC49-807B-A02CF122CD6D}"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62</a:t>
            </a:fld>
            <a:endParaRPr lang="en-US"/>
          </a:p>
        </p:txBody>
      </p:sp>
    </p:spTree>
    <p:extLst>
      <p:ext uri="{BB962C8B-B14F-4D97-AF65-F5344CB8AC3E}">
        <p14:creationId xmlns:p14="http://schemas.microsoft.com/office/powerpoint/2010/main" val="41698666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LAT jurisprudencija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dirty="0"/>
              <a:t>A.Paleckis v. Lietuvą, 2013.01.22. </a:t>
            </a:r>
          </a:p>
          <a:p>
            <a:pPr marL="0" indent="0">
              <a:buNone/>
            </a:pPr>
            <a:r>
              <a:rPr lang="lt-LT" dirty="0"/>
              <a:t>A. P. nuteistas už tai, kad jis 2010 m. lapkričio 2 d., apie 9.30 val., (duomenys neskelbtini) Vilniuje, tiesioginės radijo laidos (duomenys neskelbtini) metu, turėdamas tikslą neigti ir šiurkščiai menkinti 1991 metų sausio 11–13 dienomis Lietuvos Respublikos teritorijoje SSRS vykdytos agresijos prieš Lietuvos Respublikos gyventojus metu padarytus labai sunkius ir sunkius nusikaltimus, </a:t>
            </a:r>
            <a:r>
              <a:rPr lang="lt-LT" b="1" u="sng" dirty="0"/>
              <a:t>tyčia, užgauliai ir įžeidžiančiai viešai pareikšdamas</a:t>
            </a:r>
            <a:r>
              <a:rPr lang="lt-LT" dirty="0"/>
              <a:t>: </a:t>
            </a:r>
            <a:r>
              <a:rPr lang="lt-LT" i="1" u="sng" dirty="0"/>
              <a:t>„o kas buvo sausio 13–ą prie bokšto? Ir kaip dabar aiškėja, saviškiai šaudė į savus“, </a:t>
            </a:r>
            <a:r>
              <a:rPr lang="lt-LT" dirty="0"/>
              <a:t>neigė ir šiurkščiai menkino įsiteisėjusiais Lietuvos Respublikos teismų sprendimais ir Lietuvos Respublikos teisės aktais pripažintą 1991 metų SSRS agresijos prieš Lietuvos Respubliką faktą, jos metu SSRS įvykdytus labai sunkius ir sunkius nusikaltimus prieš Lietuvos Respublikos gyventojus; </a:t>
            </a:r>
            <a:r>
              <a:rPr lang="lt-LT" b="1" u="sng" dirty="0"/>
              <a:t>tokiu savo užgauliu ir įžeidžiančiu viešu pasisakymu įžeidė asmenų, žuvusių ir sužeistų kovoje dėl atkurtos Lietuvos Respublikos nepriklausomybės išsaugojimo, atminimą bei jų artimuosius.</a:t>
            </a:r>
            <a:endParaRPr lang="en-US" b="1" u="sng" dirty="0"/>
          </a:p>
        </p:txBody>
      </p:sp>
      <p:sp>
        <p:nvSpPr>
          <p:cNvPr id="4" name="Date Placeholder 3"/>
          <p:cNvSpPr>
            <a:spLocks noGrp="1"/>
          </p:cNvSpPr>
          <p:nvPr>
            <p:ph type="dt" sz="half" idx="10"/>
          </p:nvPr>
        </p:nvSpPr>
        <p:spPr/>
        <p:txBody>
          <a:bodyPr/>
          <a:lstStyle/>
          <a:p>
            <a:fld id="{545AA99D-EF10-944D-9F38-23FA3E675B8A}"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63</a:t>
            </a:fld>
            <a:endParaRPr lang="en-US"/>
          </a:p>
        </p:txBody>
      </p:sp>
    </p:spTree>
    <p:extLst>
      <p:ext uri="{BB962C8B-B14F-4D97-AF65-F5344CB8AC3E}">
        <p14:creationId xmlns:p14="http://schemas.microsoft.com/office/powerpoint/2010/main" val="40409146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A.Paleckis</a:t>
            </a:r>
            <a:r>
              <a:rPr lang="en-US" dirty="0"/>
              <a:t> v. </a:t>
            </a:r>
            <a:r>
              <a:rPr lang="en-US" dirty="0" err="1"/>
              <a:t>Lietuvą</a:t>
            </a:r>
            <a:r>
              <a:rPr lang="en-US" dirty="0"/>
              <a:t>, 2013.01.22</a:t>
            </a:r>
          </a:p>
        </p:txBody>
      </p:sp>
      <p:sp>
        <p:nvSpPr>
          <p:cNvPr id="3" name="Content Placeholder 2"/>
          <p:cNvSpPr>
            <a:spLocks noGrp="1"/>
          </p:cNvSpPr>
          <p:nvPr>
            <p:ph idx="1"/>
          </p:nvPr>
        </p:nvSpPr>
        <p:spPr/>
        <p:txBody>
          <a:bodyPr>
            <a:normAutofit fontScale="70000" lnSpcReduction="20000"/>
          </a:bodyPr>
          <a:lstStyle/>
          <a:p>
            <a:pPr marL="0" indent="0">
              <a:buNone/>
            </a:pPr>
            <a:r>
              <a:rPr lang="lt-LT" dirty="0"/>
              <a:t>2009 m. liepos 9 d. įstatymu, kuriuo BK buvo papildytas BK 1702 straipsniu, už pritarimą agresijai, sunkiems ir labai sunkiems nusikaltimams ar jų neigimą bei šiurkštų menkinimą nustatyta baudžiamoji atsakomybė. </a:t>
            </a:r>
            <a:r>
              <a:rPr lang="lt-LT" b="1" u="sng" dirty="0"/>
              <a:t>Taigi tai, kad 1991 m. sausio mėn. buvo vykdomas agresijos aktas, daromi sunkūs ir labai sunkūs nusikaltimai, yra nustatyta teismų sprendimais, tokie faktai pripažinti įstatymu</a:t>
            </a:r>
            <a:r>
              <a:rPr lang="lt-LT" dirty="0"/>
              <a:t>. Byloje nustatyta – to neneigia ir pats A. P. – kad šie faktai A. P. buvo </a:t>
            </a:r>
            <a:r>
              <a:rPr lang="lt-LT" b="1" dirty="0"/>
              <a:t>žinomi</a:t>
            </a:r>
            <a:r>
              <a:rPr lang="lt-LT" dirty="0"/>
              <a:t>. Tokioje situacijoje kitoks, nei nustatyta teismų sprendimais bei pripažinta įstatymais, 1991 m. sausio mėn</a:t>
            </a:r>
            <a:r>
              <a:rPr lang="lt-LT" b="1" dirty="0"/>
              <a:t>. įvykių interpretavimas yra laikytinas ne nuomonės reiškimu, o nustatytų faktų neigimu ar menkinimu.</a:t>
            </a:r>
            <a:r>
              <a:rPr lang="lt-LT" dirty="0"/>
              <a:t> Tokie veiksmai, jei jie atlikti BK 1702 straipsnio 1 dalies dispozicijoje numatytu būdu ar sukelia dispozicijoje numatytus padarinius, užtraukia baudžiamąją atsakomybę.</a:t>
            </a:r>
            <a:endParaRPr lang="en-US" dirty="0"/>
          </a:p>
        </p:txBody>
      </p:sp>
      <p:sp>
        <p:nvSpPr>
          <p:cNvPr id="4" name="Date Placeholder 3"/>
          <p:cNvSpPr>
            <a:spLocks noGrp="1"/>
          </p:cNvSpPr>
          <p:nvPr>
            <p:ph type="dt" sz="half" idx="10"/>
          </p:nvPr>
        </p:nvSpPr>
        <p:spPr/>
        <p:txBody>
          <a:bodyPr/>
          <a:lstStyle/>
          <a:p>
            <a:fld id="{BDFB84B5-675F-484A-9F2D-67FC29216298}"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64</a:t>
            </a:fld>
            <a:endParaRPr lang="en-US"/>
          </a:p>
        </p:txBody>
      </p:sp>
    </p:spTree>
    <p:extLst>
      <p:ext uri="{BB962C8B-B14F-4D97-AF65-F5344CB8AC3E}">
        <p14:creationId xmlns:p14="http://schemas.microsoft.com/office/powerpoint/2010/main" val="5017518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Seminaruose</a:t>
            </a:r>
            <a:r>
              <a:rPr lang="en-US" dirty="0"/>
              <a:t> </a:t>
            </a:r>
            <a:r>
              <a:rPr lang="en-US" dirty="0" err="1"/>
              <a:t>nagrinėjamos</a:t>
            </a:r>
            <a:r>
              <a:rPr lang="en-US" dirty="0"/>
              <a:t> </a:t>
            </a:r>
            <a:r>
              <a:rPr lang="en-US" dirty="0" err="1"/>
              <a:t>bylos</a:t>
            </a:r>
            <a:endParaRPr lang="en-US" dirty="0"/>
          </a:p>
        </p:txBody>
      </p:sp>
      <p:sp>
        <p:nvSpPr>
          <p:cNvPr id="3" name="Content Placeholder 2"/>
          <p:cNvSpPr>
            <a:spLocks noGrp="1"/>
          </p:cNvSpPr>
          <p:nvPr>
            <p:ph idx="1"/>
          </p:nvPr>
        </p:nvSpPr>
        <p:spPr/>
        <p:txBody>
          <a:bodyPr>
            <a:normAutofit fontScale="85000" lnSpcReduction="10000"/>
          </a:bodyPr>
          <a:lstStyle/>
          <a:p>
            <a:r>
              <a:rPr lang="en-US" u="sng" dirty="0" err="1">
                <a:solidFill>
                  <a:srgbClr val="C00000"/>
                </a:solidFill>
              </a:rPr>
              <a:t>Civilinės</a:t>
            </a:r>
            <a:r>
              <a:rPr lang="en-US" u="sng" dirty="0">
                <a:solidFill>
                  <a:srgbClr val="C00000"/>
                </a:solidFill>
              </a:rPr>
              <a:t> </a:t>
            </a:r>
            <a:r>
              <a:rPr lang="en-US" u="sng" dirty="0" err="1">
                <a:solidFill>
                  <a:srgbClr val="C00000"/>
                </a:solidFill>
              </a:rPr>
              <a:t>bylos</a:t>
            </a:r>
            <a:r>
              <a:rPr lang="en-US" u="sng" dirty="0">
                <a:solidFill>
                  <a:srgbClr val="C00000"/>
                </a:solidFill>
              </a:rPr>
              <a:t> </a:t>
            </a:r>
            <a:r>
              <a:rPr lang="en-US" dirty="0"/>
              <a:t>(</a:t>
            </a:r>
            <a:r>
              <a:rPr lang="en-US" dirty="0" err="1"/>
              <a:t>garbės</a:t>
            </a:r>
            <a:r>
              <a:rPr lang="en-US" dirty="0"/>
              <a:t> </a:t>
            </a:r>
            <a:r>
              <a:rPr lang="en-US" dirty="0" err="1"/>
              <a:t>ir</a:t>
            </a:r>
            <a:r>
              <a:rPr lang="en-US" dirty="0"/>
              <a:t> </a:t>
            </a:r>
            <a:r>
              <a:rPr lang="en-US" dirty="0" err="1"/>
              <a:t>orumo</a:t>
            </a:r>
            <a:r>
              <a:rPr lang="en-US" dirty="0"/>
              <a:t>, </a:t>
            </a:r>
            <a:r>
              <a:rPr lang="en-US" dirty="0" err="1"/>
              <a:t>privataus</a:t>
            </a:r>
            <a:r>
              <a:rPr lang="en-US" dirty="0"/>
              <a:t> </a:t>
            </a:r>
            <a:r>
              <a:rPr lang="en-US" dirty="0" err="1"/>
              <a:t>gyvenimo</a:t>
            </a:r>
            <a:r>
              <a:rPr lang="en-US" dirty="0"/>
              <a:t>, </a:t>
            </a:r>
            <a:r>
              <a:rPr lang="en-US" dirty="0" err="1"/>
              <a:t>dalykinės</a:t>
            </a:r>
            <a:r>
              <a:rPr lang="en-US" dirty="0"/>
              <a:t> </a:t>
            </a:r>
            <a:r>
              <a:rPr lang="en-US" dirty="0" err="1"/>
              <a:t>reputacijos</a:t>
            </a:r>
            <a:r>
              <a:rPr lang="en-US" dirty="0"/>
              <a:t>)</a:t>
            </a:r>
          </a:p>
          <a:p>
            <a:r>
              <a:rPr lang="en-US" dirty="0" err="1">
                <a:solidFill>
                  <a:srgbClr val="C00000"/>
                </a:solidFill>
              </a:rPr>
              <a:t>Baudžiamosios</a:t>
            </a:r>
            <a:r>
              <a:rPr lang="en-US" dirty="0">
                <a:solidFill>
                  <a:srgbClr val="C00000"/>
                </a:solidFill>
              </a:rPr>
              <a:t> </a:t>
            </a:r>
            <a:r>
              <a:rPr lang="en-US" dirty="0" err="1">
                <a:solidFill>
                  <a:srgbClr val="C00000"/>
                </a:solidFill>
              </a:rPr>
              <a:t>bylos</a:t>
            </a:r>
            <a:r>
              <a:rPr lang="en-US" dirty="0">
                <a:solidFill>
                  <a:srgbClr val="C00000"/>
                </a:solidFill>
              </a:rPr>
              <a:t> </a:t>
            </a:r>
            <a:r>
              <a:rPr lang="en-US" dirty="0"/>
              <a:t>(</a:t>
            </a:r>
            <a:r>
              <a:rPr lang="en-US" dirty="0" err="1"/>
              <a:t>šmeižimo</a:t>
            </a:r>
            <a:r>
              <a:rPr lang="en-US" dirty="0"/>
              <a:t>, </a:t>
            </a:r>
            <a:r>
              <a:rPr lang="en-US" dirty="0" err="1"/>
              <a:t>neapykantos</a:t>
            </a:r>
            <a:r>
              <a:rPr lang="en-US" dirty="0"/>
              <a:t> </a:t>
            </a:r>
            <a:r>
              <a:rPr lang="en-US" dirty="0" err="1"/>
              <a:t>kurstymo</a:t>
            </a:r>
            <a:r>
              <a:rPr lang="en-US" dirty="0"/>
              <a:t>, </a:t>
            </a:r>
            <a:r>
              <a:rPr lang="en-US" dirty="0" err="1"/>
              <a:t>sovietinių</a:t>
            </a:r>
            <a:r>
              <a:rPr lang="en-US" dirty="0"/>
              <a:t>, </a:t>
            </a:r>
            <a:r>
              <a:rPr lang="en-US" dirty="0" err="1"/>
              <a:t>nacizmo</a:t>
            </a:r>
            <a:r>
              <a:rPr lang="en-US" dirty="0"/>
              <a:t> </a:t>
            </a:r>
            <a:r>
              <a:rPr lang="en-US" dirty="0" err="1"/>
              <a:t>nusikaltimų</a:t>
            </a:r>
            <a:r>
              <a:rPr lang="en-US" dirty="0"/>
              <a:t> </a:t>
            </a:r>
            <a:r>
              <a:rPr lang="en-US" dirty="0" err="1"/>
              <a:t>neigimo</a:t>
            </a:r>
            <a:r>
              <a:rPr lang="en-US" dirty="0"/>
              <a:t>)</a:t>
            </a:r>
          </a:p>
          <a:p>
            <a:r>
              <a:rPr lang="en-US" dirty="0" err="1">
                <a:solidFill>
                  <a:srgbClr val="C00000"/>
                </a:solidFill>
              </a:rPr>
              <a:t>Administracinės</a:t>
            </a:r>
            <a:r>
              <a:rPr lang="en-US" dirty="0">
                <a:solidFill>
                  <a:srgbClr val="C00000"/>
                </a:solidFill>
              </a:rPr>
              <a:t> </a:t>
            </a:r>
            <a:r>
              <a:rPr lang="en-US" dirty="0" err="1">
                <a:solidFill>
                  <a:srgbClr val="C00000"/>
                </a:solidFill>
              </a:rPr>
              <a:t>bylos</a:t>
            </a:r>
            <a:r>
              <a:rPr lang="en-US" dirty="0">
                <a:solidFill>
                  <a:srgbClr val="C00000"/>
                </a:solidFill>
              </a:rPr>
              <a:t> </a:t>
            </a:r>
            <a:r>
              <a:rPr lang="en-US" dirty="0"/>
              <a:t>(</a:t>
            </a:r>
            <a:r>
              <a:rPr lang="en-US" dirty="0" err="1"/>
              <a:t>žurnalistų</a:t>
            </a:r>
            <a:r>
              <a:rPr lang="en-US" dirty="0"/>
              <a:t> </a:t>
            </a:r>
            <a:r>
              <a:rPr lang="en-US" dirty="0" err="1"/>
              <a:t>savireguliacija</a:t>
            </a:r>
            <a:r>
              <a:rPr lang="en-US" dirty="0"/>
              <a:t>)</a:t>
            </a:r>
          </a:p>
          <a:p>
            <a:r>
              <a:rPr lang="en-US" dirty="0" err="1">
                <a:solidFill>
                  <a:srgbClr val="C00000"/>
                </a:solidFill>
              </a:rPr>
              <a:t>Administracinių</a:t>
            </a:r>
            <a:r>
              <a:rPr lang="en-US" dirty="0">
                <a:solidFill>
                  <a:srgbClr val="C00000"/>
                </a:solidFill>
              </a:rPr>
              <a:t> </a:t>
            </a:r>
            <a:r>
              <a:rPr lang="en-US" dirty="0" err="1">
                <a:solidFill>
                  <a:srgbClr val="C00000"/>
                </a:solidFill>
              </a:rPr>
              <a:t>nusižengimų</a:t>
            </a:r>
            <a:r>
              <a:rPr lang="en-US" dirty="0">
                <a:solidFill>
                  <a:srgbClr val="C00000"/>
                </a:solidFill>
              </a:rPr>
              <a:t> </a:t>
            </a:r>
            <a:r>
              <a:rPr lang="en-US" dirty="0" err="1">
                <a:solidFill>
                  <a:srgbClr val="C00000"/>
                </a:solidFill>
              </a:rPr>
              <a:t>bylos</a:t>
            </a:r>
            <a:endParaRPr lang="en-US" dirty="0">
              <a:solidFill>
                <a:srgbClr val="C00000"/>
              </a:solidFill>
            </a:endParaRPr>
          </a:p>
          <a:p>
            <a:r>
              <a:rPr lang="en-US" dirty="0" err="1">
                <a:solidFill>
                  <a:srgbClr val="C00000"/>
                </a:solidFill>
              </a:rPr>
              <a:t>Europos</a:t>
            </a:r>
            <a:r>
              <a:rPr lang="en-US" dirty="0">
                <a:solidFill>
                  <a:srgbClr val="C00000"/>
                </a:solidFill>
              </a:rPr>
              <a:t> </a:t>
            </a:r>
            <a:r>
              <a:rPr lang="en-US" dirty="0" err="1">
                <a:solidFill>
                  <a:srgbClr val="C00000"/>
                </a:solidFill>
              </a:rPr>
              <a:t>Žmogaus</a:t>
            </a:r>
            <a:r>
              <a:rPr lang="en-US" dirty="0">
                <a:solidFill>
                  <a:srgbClr val="C00000"/>
                </a:solidFill>
              </a:rPr>
              <a:t> </a:t>
            </a:r>
            <a:r>
              <a:rPr lang="en-US" dirty="0" err="1">
                <a:solidFill>
                  <a:srgbClr val="C00000"/>
                </a:solidFill>
              </a:rPr>
              <a:t>Teisių</a:t>
            </a:r>
            <a:r>
              <a:rPr lang="en-US" dirty="0">
                <a:solidFill>
                  <a:srgbClr val="C00000"/>
                </a:solidFill>
              </a:rPr>
              <a:t> </a:t>
            </a:r>
            <a:r>
              <a:rPr lang="en-US" dirty="0" err="1">
                <a:solidFill>
                  <a:srgbClr val="C00000"/>
                </a:solidFill>
              </a:rPr>
              <a:t>Teismo</a:t>
            </a:r>
            <a:r>
              <a:rPr lang="en-US" dirty="0">
                <a:solidFill>
                  <a:srgbClr val="C00000"/>
                </a:solidFill>
              </a:rPr>
              <a:t> </a:t>
            </a:r>
            <a:r>
              <a:rPr lang="en-US" dirty="0" err="1">
                <a:solidFill>
                  <a:srgbClr val="C00000"/>
                </a:solidFill>
              </a:rPr>
              <a:t>bylos</a:t>
            </a:r>
            <a:r>
              <a:rPr lang="en-US" dirty="0">
                <a:solidFill>
                  <a:srgbClr val="C00000"/>
                </a:solidFill>
              </a:rPr>
              <a:t> </a:t>
            </a:r>
            <a:r>
              <a:rPr lang="en-US" dirty="0"/>
              <a:t>(</a:t>
            </a:r>
            <a:r>
              <a:rPr lang="en-US" dirty="0" err="1"/>
              <a:t>Konvencijos</a:t>
            </a:r>
            <a:r>
              <a:rPr lang="en-US" dirty="0"/>
              <a:t> 8 </a:t>
            </a:r>
            <a:r>
              <a:rPr lang="en-US" dirty="0" err="1"/>
              <a:t>ir</a:t>
            </a:r>
            <a:r>
              <a:rPr lang="en-US" dirty="0"/>
              <a:t> 10 </a:t>
            </a:r>
            <a:r>
              <a:rPr lang="en-US" dirty="0" err="1"/>
              <a:t>straipsniai</a:t>
            </a:r>
            <a:r>
              <a:rPr lang="en-US" dirty="0"/>
              <a:t>) </a:t>
            </a:r>
          </a:p>
          <a:p>
            <a:r>
              <a:rPr lang="en-US" b="1" i="1" u="sng" dirty="0" err="1"/>
              <a:t>Pastaba</a:t>
            </a:r>
            <a:r>
              <a:rPr lang="en-US" b="1" i="1" u="sng" dirty="0"/>
              <a:t>: </a:t>
            </a:r>
            <a:r>
              <a:rPr lang="en-US" b="1" i="1" u="sng" dirty="0" err="1"/>
              <a:t>viena</a:t>
            </a:r>
            <a:r>
              <a:rPr lang="en-US" b="1" i="1" u="sng" dirty="0"/>
              <a:t> </a:t>
            </a:r>
            <a:r>
              <a:rPr lang="en-US" b="1" i="1" u="sng" dirty="0" err="1"/>
              <a:t>iš</a:t>
            </a:r>
            <a:r>
              <a:rPr lang="en-US" b="1" i="1" u="sng" dirty="0"/>
              <a:t> </a:t>
            </a:r>
            <a:r>
              <a:rPr lang="en-US" b="1" i="1" u="sng" dirty="0" err="1"/>
              <a:t>ginčo</a:t>
            </a:r>
            <a:r>
              <a:rPr lang="en-US" b="1" i="1" u="sng" dirty="0"/>
              <a:t> </a:t>
            </a:r>
            <a:r>
              <a:rPr lang="en-US" b="1" i="1" u="sng" dirty="0" err="1"/>
              <a:t>šalių</a:t>
            </a:r>
            <a:r>
              <a:rPr lang="en-US" b="1" i="1" u="sng" dirty="0"/>
              <a:t> - </a:t>
            </a:r>
            <a:r>
              <a:rPr lang="en-US" b="1" i="1" u="sng" dirty="0" err="1"/>
              <a:t>žiniasklaidos</a:t>
            </a:r>
            <a:r>
              <a:rPr lang="en-US" b="1" i="1" u="sng" dirty="0"/>
              <a:t> </a:t>
            </a:r>
            <a:r>
              <a:rPr lang="en-US" b="1" i="1" u="sng" dirty="0" err="1"/>
              <a:t>priemonė</a:t>
            </a:r>
            <a:r>
              <a:rPr lang="en-US" b="1" i="1" u="sng" dirty="0"/>
              <a:t>, </a:t>
            </a:r>
            <a:r>
              <a:rPr lang="en-US" b="1" i="1" u="sng" dirty="0" err="1"/>
              <a:t>žurnalistas</a:t>
            </a:r>
            <a:r>
              <a:rPr lang="en-US" b="1" i="1" u="sng" dirty="0"/>
              <a:t>, </a:t>
            </a:r>
            <a:r>
              <a:rPr lang="en-US" b="1" i="1" u="sng" dirty="0" err="1"/>
              <a:t>socialinio</a:t>
            </a:r>
            <a:r>
              <a:rPr lang="en-US" b="1" i="1" u="sng" dirty="0"/>
              <a:t> </a:t>
            </a:r>
            <a:r>
              <a:rPr lang="en-US" b="1" i="1" u="sng" dirty="0" err="1"/>
              <a:t>tinklo</a:t>
            </a:r>
            <a:r>
              <a:rPr lang="en-US" b="1" i="1" u="sng" dirty="0"/>
              <a:t> </a:t>
            </a:r>
            <a:r>
              <a:rPr lang="en-US" b="1" i="1" u="sng" dirty="0" err="1"/>
              <a:t>paskyros</a:t>
            </a:r>
            <a:r>
              <a:rPr lang="en-US" b="1" i="1" u="sng" dirty="0"/>
              <a:t> </a:t>
            </a:r>
            <a:r>
              <a:rPr lang="en-US" b="1" i="1" u="sng" dirty="0" err="1"/>
              <a:t>savininkas</a:t>
            </a:r>
            <a:r>
              <a:rPr lang="en-US" b="1" i="1" u="sng" dirty="0"/>
              <a:t>. </a:t>
            </a:r>
          </a:p>
        </p:txBody>
      </p:sp>
      <p:sp>
        <p:nvSpPr>
          <p:cNvPr id="4" name="Date Placeholder 3"/>
          <p:cNvSpPr>
            <a:spLocks noGrp="1"/>
          </p:cNvSpPr>
          <p:nvPr>
            <p:ph type="dt" sz="half" idx="10"/>
          </p:nvPr>
        </p:nvSpPr>
        <p:spPr/>
        <p:txBody>
          <a:bodyPr/>
          <a:lstStyle/>
          <a:p>
            <a:fld id="{DC16A0C7-DF4A-6942-98DC-FACF9FF3F7A4}"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65</a:t>
            </a:fld>
            <a:endParaRPr lang="en-US"/>
          </a:p>
        </p:txBody>
      </p:sp>
    </p:spTree>
    <p:extLst>
      <p:ext uri="{BB962C8B-B14F-4D97-AF65-F5344CB8AC3E}">
        <p14:creationId xmlns:p14="http://schemas.microsoft.com/office/powerpoint/2010/main" val="3434104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Bylos</a:t>
            </a:r>
            <a:r>
              <a:rPr lang="en-US" dirty="0"/>
              <a:t> </a:t>
            </a:r>
            <a:r>
              <a:rPr lang="en-US" dirty="0" err="1"/>
              <a:t>nagrinėjimo</a:t>
            </a:r>
            <a:r>
              <a:rPr lang="en-US" dirty="0"/>
              <a:t> </a:t>
            </a:r>
            <a:r>
              <a:rPr lang="en-US" dirty="0" err="1"/>
              <a:t>seminaruose</a:t>
            </a:r>
            <a:r>
              <a:rPr lang="en-US" dirty="0"/>
              <a:t> </a:t>
            </a:r>
            <a:r>
              <a:rPr lang="en-US" dirty="0" err="1"/>
              <a:t>metodika</a:t>
            </a:r>
            <a:endParaRPr lang="en-US" dirty="0"/>
          </a:p>
        </p:txBody>
      </p:sp>
      <p:sp>
        <p:nvSpPr>
          <p:cNvPr id="3" name="Content Placeholder 2"/>
          <p:cNvSpPr>
            <a:spLocks noGrp="1"/>
          </p:cNvSpPr>
          <p:nvPr>
            <p:ph idx="1"/>
          </p:nvPr>
        </p:nvSpPr>
        <p:spPr/>
        <p:txBody>
          <a:bodyPr/>
          <a:lstStyle/>
          <a:p>
            <a:r>
              <a:rPr lang="en-US" dirty="0" err="1"/>
              <a:t>Ginčo</a:t>
            </a:r>
            <a:r>
              <a:rPr lang="en-US" dirty="0"/>
              <a:t> </a:t>
            </a:r>
            <a:r>
              <a:rPr lang="en-US" dirty="0" err="1"/>
              <a:t>šalys</a:t>
            </a:r>
            <a:endParaRPr lang="en-US" dirty="0"/>
          </a:p>
          <a:p>
            <a:r>
              <a:rPr lang="en-US" dirty="0" err="1"/>
              <a:t>Kokia</a:t>
            </a:r>
            <a:r>
              <a:rPr lang="en-US" dirty="0"/>
              <a:t> </a:t>
            </a:r>
            <a:r>
              <a:rPr lang="en-US" dirty="0" err="1"/>
              <a:t>teisė</a:t>
            </a:r>
            <a:r>
              <a:rPr lang="en-US" dirty="0"/>
              <a:t> </a:t>
            </a:r>
            <a:r>
              <a:rPr lang="en-US" dirty="0" err="1"/>
              <a:t>ginama</a:t>
            </a:r>
            <a:endParaRPr lang="en-US" dirty="0"/>
          </a:p>
          <a:p>
            <a:r>
              <a:rPr lang="en-US" dirty="0" err="1"/>
              <a:t>Šalių</a:t>
            </a:r>
            <a:r>
              <a:rPr lang="en-US" dirty="0"/>
              <a:t> </a:t>
            </a:r>
            <a:r>
              <a:rPr lang="en-US" dirty="0" err="1"/>
              <a:t>teisinės</a:t>
            </a:r>
            <a:r>
              <a:rPr lang="en-US" dirty="0"/>
              <a:t> </a:t>
            </a:r>
            <a:r>
              <a:rPr lang="en-US" dirty="0" err="1"/>
              <a:t>pozicijos</a:t>
            </a:r>
            <a:endParaRPr lang="en-US" dirty="0"/>
          </a:p>
          <a:p>
            <a:r>
              <a:rPr lang="en-US" dirty="0"/>
              <a:t>I </a:t>
            </a:r>
            <a:r>
              <a:rPr lang="en-US" dirty="0" err="1"/>
              <a:t>instancijos</a:t>
            </a:r>
            <a:r>
              <a:rPr lang="en-US" dirty="0"/>
              <a:t> </a:t>
            </a:r>
            <a:r>
              <a:rPr lang="en-US" dirty="0" err="1"/>
              <a:t>teismo</a:t>
            </a:r>
            <a:r>
              <a:rPr lang="en-US" dirty="0"/>
              <a:t> </a:t>
            </a:r>
            <a:r>
              <a:rPr lang="en-US" dirty="0" err="1"/>
              <a:t>motyvai</a:t>
            </a:r>
            <a:r>
              <a:rPr lang="en-US" dirty="0"/>
              <a:t> </a:t>
            </a:r>
            <a:r>
              <a:rPr lang="en-US" dirty="0" err="1"/>
              <a:t>ir</a:t>
            </a:r>
            <a:r>
              <a:rPr lang="en-US" dirty="0"/>
              <a:t> </a:t>
            </a:r>
            <a:r>
              <a:rPr lang="en-US" dirty="0" err="1"/>
              <a:t>sprendimas</a:t>
            </a:r>
            <a:endParaRPr lang="en-US" dirty="0"/>
          </a:p>
          <a:p>
            <a:r>
              <a:rPr lang="en-US" dirty="0"/>
              <a:t>II </a:t>
            </a:r>
            <a:r>
              <a:rPr lang="en-US" dirty="0" err="1"/>
              <a:t>instancijos</a:t>
            </a:r>
            <a:r>
              <a:rPr lang="en-US" dirty="0"/>
              <a:t> </a:t>
            </a:r>
            <a:r>
              <a:rPr lang="en-US" dirty="0" err="1"/>
              <a:t>teismo</a:t>
            </a:r>
            <a:r>
              <a:rPr lang="en-US" dirty="0"/>
              <a:t> </a:t>
            </a:r>
            <a:r>
              <a:rPr lang="en-US" dirty="0" err="1"/>
              <a:t>motyvai</a:t>
            </a:r>
            <a:r>
              <a:rPr lang="en-US" dirty="0"/>
              <a:t> </a:t>
            </a:r>
            <a:r>
              <a:rPr lang="en-US" dirty="0" err="1"/>
              <a:t>ir</a:t>
            </a:r>
            <a:r>
              <a:rPr lang="en-US" dirty="0"/>
              <a:t> </a:t>
            </a:r>
            <a:r>
              <a:rPr lang="en-US" dirty="0" err="1"/>
              <a:t>sprendimas</a:t>
            </a:r>
            <a:endParaRPr lang="en-US" dirty="0"/>
          </a:p>
          <a:p>
            <a:r>
              <a:rPr lang="en-US" dirty="0" err="1"/>
              <a:t>Kasacinės</a:t>
            </a:r>
            <a:r>
              <a:rPr lang="en-US" dirty="0"/>
              <a:t> </a:t>
            </a:r>
            <a:r>
              <a:rPr lang="en-US" dirty="0" err="1"/>
              <a:t>instancijos</a:t>
            </a:r>
            <a:r>
              <a:rPr lang="en-US" dirty="0"/>
              <a:t> </a:t>
            </a:r>
            <a:r>
              <a:rPr lang="en-US" dirty="0" err="1"/>
              <a:t>teismo</a:t>
            </a:r>
            <a:r>
              <a:rPr lang="en-US" dirty="0"/>
              <a:t> </a:t>
            </a:r>
            <a:r>
              <a:rPr lang="en-US" dirty="0" err="1"/>
              <a:t>motyvai</a:t>
            </a:r>
            <a:r>
              <a:rPr lang="en-US" dirty="0"/>
              <a:t> </a:t>
            </a:r>
            <a:r>
              <a:rPr lang="en-US" dirty="0" err="1"/>
              <a:t>ir</a:t>
            </a:r>
            <a:r>
              <a:rPr lang="en-US" dirty="0"/>
              <a:t> </a:t>
            </a:r>
            <a:r>
              <a:rPr lang="en-US" dirty="0" err="1"/>
              <a:t>sprendimas</a:t>
            </a:r>
            <a:endParaRPr lang="en-US" dirty="0"/>
          </a:p>
        </p:txBody>
      </p:sp>
      <p:sp>
        <p:nvSpPr>
          <p:cNvPr id="4" name="Date Placeholder 3"/>
          <p:cNvSpPr>
            <a:spLocks noGrp="1"/>
          </p:cNvSpPr>
          <p:nvPr>
            <p:ph type="dt" sz="half" idx="10"/>
          </p:nvPr>
        </p:nvSpPr>
        <p:spPr/>
        <p:txBody>
          <a:bodyPr/>
          <a:lstStyle/>
          <a:p>
            <a:fld id="{C607CA7B-3904-8E4F-B779-F27D7877A3CE}"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66</a:t>
            </a:fld>
            <a:endParaRPr lang="en-US"/>
          </a:p>
        </p:txBody>
      </p:sp>
    </p:spTree>
    <p:extLst>
      <p:ext uri="{BB962C8B-B14F-4D97-AF65-F5344CB8AC3E}">
        <p14:creationId xmlns:p14="http://schemas.microsoft.com/office/powerpoint/2010/main" val="12454216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8712B-6E0A-5A4B-935D-944F09A7C23D}"/>
              </a:ext>
            </a:extLst>
          </p:cNvPr>
          <p:cNvSpPr>
            <a:spLocks noGrp="1"/>
          </p:cNvSpPr>
          <p:nvPr>
            <p:ph type="title"/>
          </p:nvPr>
        </p:nvSpPr>
        <p:spPr/>
        <p:txBody>
          <a:bodyPr>
            <a:normAutofit fontScale="90000"/>
          </a:bodyPr>
          <a:lstStyle/>
          <a:p>
            <a:r>
              <a:rPr lang="en-US" dirty="0" err="1"/>
              <a:t>Teismų</a:t>
            </a:r>
            <a:r>
              <a:rPr lang="en-US" dirty="0"/>
              <a:t> Sistema</a:t>
            </a:r>
            <a:br>
              <a:rPr lang="en-US" dirty="0"/>
            </a:br>
            <a:r>
              <a:rPr lang="en-US" sz="2200" dirty="0">
                <a:hlinkClick r:id="rId2"/>
              </a:rPr>
              <a:t>https://www.youtube.com/watch?v=EPWGdhgQlgk</a:t>
            </a:r>
            <a:br>
              <a:rPr lang="en-US" dirty="0"/>
            </a:br>
            <a:endParaRPr lang="en-US" dirty="0"/>
          </a:p>
        </p:txBody>
      </p:sp>
      <p:sp>
        <p:nvSpPr>
          <p:cNvPr id="3" name="Content Placeholder 2">
            <a:extLst>
              <a:ext uri="{FF2B5EF4-FFF2-40B4-BE49-F238E27FC236}">
                <a16:creationId xmlns:a16="http://schemas.microsoft.com/office/drawing/2014/main" id="{15294DC9-A559-E94E-B92D-133C76B0FA22}"/>
              </a:ext>
            </a:extLst>
          </p:cNvPr>
          <p:cNvSpPr>
            <a:spLocks noGrp="1"/>
          </p:cNvSpPr>
          <p:nvPr>
            <p:ph idx="1"/>
          </p:nvPr>
        </p:nvSpPr>
        <p:spPr/>
        <p:txBody>
          <a:bodyPr>
            <a:normAutofit/>
          </a:bodyPr>
          <a:lstStyle/>
          <a:p>
            <a:r>
              <a:rPr lang="en-US" u="sng" dirty="0" err="1"/>
              <a:t>Tarptautiniai</a:t>
            </a:r>
            <a:r>
              <a:rPr lang="en-US" u="sng" dirty="0"/>
              <a:t> </a:t>
            </a:r>
            <a:r>
              <a:rPr lang="en-US" u="sng" dirty="0" err="1"/>
              <a:t>teismai</a:t>
            </a:r>
            <a:endParaRPr lang="en-US" u="sng" dirty="0"/>
          </a:p>
          <a:p>
            <a:pPr marL="0" indent="0">
              <a:buNone/>
            </a:pPr>
            <a:r>
              <a:rPr lang="en-US" dirty="0"/>
              <a:t>   Europos </a:t>
            </a:r>
            <a:r>
              <a:rPr lang="en-US" dirty="0" err="1"/>
              <a:t>žmogaus</a:t>
            </a:r>
            <a:r>
              <a:rPr lang="en-US" dirty="0"/>
              <a:t> </a:t>
            </a:r>
            <a:r>
              <a:rPr lang="en-US" dirty="0" err="1"/>
              <a:t>teisių</a:t>
            </a:r>
            <a:r>
              <a:rPr lang="en-US" dirty="0"/>
              <a:t> </a:t>
            </a:r>
            <a:r>
              <a:rPr lang="en-US" dirty="0" err="1"/>
              <a:t>teismas</a:t>
            </a:r>
            <a:r>
              <a:rPr lang="en-US" dirty="0"/>
              <a:t> (</a:t>
            </a:r>
            <a:r>
              <a:rPr lang="en-US" dirty="0" err="1"/>
              <a:t>Strasbūro</a:t>
            </a:r>
            <a:r>
              <a:rPr lang="en-US" dirty="0"/>
              <a:t>)</a:t>
            </a:r>
          </a:p>
          <a:p>
            <a:pPr marL="0" indent="0">
              <a:buNone/>
            </a:pPr>
            <a:r>
              <a:rPr lang="en-US" dirty="0"/>
              <a:t>   ES </a:t>
            </a:r>
            <a:r>
              <a:rPr lang="en-US" dirty="0" err="1"/>
              <a:t>teisingumo</a:t>
            </a:r>
            <a:r>
              <a:rPr lang="en-US" dirty="0"/>
              <a:t> </a:t>
            </a:r>
            <a:r>
              <a:rPr lang="en-US" dirty="0" err="1"/>
              <a:t>teismas</a:t>
            </a:r>
            <a:endParaRPr lang="en-US" dirty="0"/>
          </a:p>
          <a:p>
            <a:pPr marL="0" indent="0">
              <a:buNone/>
            </a:pPr>
            <a:endParaRPr lang="en-US" dirty="0"/>
          </a:p>
        </p:txBody>
      </p:sp>
      <p:sp>
        <p:nvSpPr>
          <p:cNvPr id="4" name="Date Placeholder 3">
            <a:extLst>
              <a:ext uri="{FF2B5EF4-FFF2-40B4-BE49-F238E27FC236}">
                <a16:creationId xmlns:a16="http://schemas.microsoft.com/office/drawing/2014/main" id="{ED9E8091-2E78-5341-A665-55A3E3BB5AB5}"/>
              </a:ext>
            </a:extLst>
          </p:cNvPr>
          <p:cNvSpPr>
            <a:spLocks noGrp="1"/>
          </p:cNvSpPr>
          <p:nvPr>
            <p:ph type="dt" sz="half" idx="10"/>
          </p:nvPr>
        </p:nvSpPr>
        <p:spPr/>
        <p:txBody>
          <a:bodyPr/>
          <a:lstStyle/>
          <a:p>
            <a:fld id="{F9C3663C-CA42-1F4C-A766-045158512F98}" type="datetime1">
              <a:rPr lang="en-US" smtClean="0"/>
              <a:t>9/8/20</a:t>
            </a:fld>
            <a:endParaRPr lang="en-US"/>
          </a:p>
        </p:txBody>
      </p:sp>
      <p:sp>
        <p:nvSpPr>
          <p:cNvPr id="5" name="Footer Placeholder 4">
            <a:extLst>
              <a:ext uri="{FF2B5EF4-FFF2-40B4-BE49-F238E27FC236}">
                <a16:creationId xmlns:a16="http://schemas.microsoft.com/office/drawing/2014/main" id="{A16FC0DD-0D5D-8447-8749-377E2C37C5F3}"/>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8A85B14C-2C06-5448-AE48-55A7B7DA489D}"/>
              </a:ext>
            </a:extLst>
          </p:cNvPr>
          <p:cNvSpPr>
            <a:spLocks noGrp="1"/>
          </p:cNvSpPr>
          <p:nvPr>
            <p:ph type="sldNum" sz="quarter" idx="12"/>
          </p:nvPr>
        </p:nvSpPr>
        <p:spPr/>
        <p:txBody>
          <a:bodyPr/>
          <a:lstStyle/>
          <a:p>
            <a:fld id="{50118E02-A230-43BD-BC37-117F6B53AA7C}" type="slidenum">
              <a:rPr lang="en-US" smtClean="0"/>
              <a:t>67</a:t>
            </a:fld>
            <a:endParaRPr lang="en-US"/>
          </a:p>
        </p:txBody>
      </p:sp>
    </p:spTree>
    <p:extLst>
      <p:ext uri="{BB962C8B-B14F-4D97-AF65-F5344CB8AC3E}">
        <p14:creationId xmlns:p14="http://schemas.microsoft.com/office/powerpoint/2010/main" val="34584232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E43B3-5A71-9B4F-8070-284759FA934E}"/>
              </a:ext>
            </a:extLst>
          </p:cNvPr>
          <p:cNvSpPr>
            <a:spLocks noGrp="1"/>
          </p:cNvSpPr>
          <p:nvPr>
            <p:ph type="title"/>
          </p:nvPr>
        </p:nvSpPr>
        <p:spPr/>
        <p:txBody>
          <a:bodyPr>
            <a:normAutofit/>
          </a:bodyPr>
          <a:lstStyle/>
          <a:p>
            <a:r>
              <a:rPr lang="en-US" dirty="0" err="1"/>
              <a:t>Teismų</a:t>
            </a:r>
            <a:r>
              <a:rPr lang="en-US" dirty="0"/>
              <a:t> Sistema</a:t>
            </a:r>
            <a:br>
              <a:rPr lang="en-US" dirty="0"/>
            </a:br>
            <a:r>
              <a:rPr lang="en-US" sz="2200" dirty="0">
                <a:hlinkClick r:id="rId2"/>
              </a:rPr>
              <a:t>https://www.youtube.com/watch?v=SypVLrBMbCQ</a:t>
            </a:r>
            <a:endParaRPr lang="en-US" sz="2200" dirty="0"/>
          </a:p>
        </p:txBody>
      </p:sp>
      <p:sp>
        <p:nvSpPr>
          <p:cNvPr id="3" name="Content Placeholder 2">
            <a:extLst>
              <a:ext uri="{FF2B5EF4-FFF2-40B4-BE49-F238E27FC236}">
                <a16:creationId xmlns:a16="http://schemas.microsoft.com/office/drawing/2014/main" id="{2E4AB58C-DDA0-9540-A3A6-87DCA390C75C}"/>
              </a:ext>
            </a:extLst>
          </p:cNvPr>
          <p:cNvSpPr>
            <a:spLocks noGrp="1"/>
          </p:cNvSpPr>
          <p:nvPr>
            <p:ph idx="1"/>
          </p:nvPr>
        </p:nvSpPr>
        <p:spPr/>
        <p:txBody>
          <a:bodyPr/>
          <a:lstStyle/>
          <a:p>
            <a:r>
              <a:rPr lang="en-US" u="sng" dirty="0" err="1"/>
              <a:t>Lietuvos</a:t>
            </a:r>
            <a:r>
              <a:rPr lang="en-US" u="sng" dirty="0"/>
              <a:t> </a:t>
            </a:r>
            <a:r>
              <a:rPr lang="en-US" u="sng" dirty="0" err="1"/>
              <a:t>bendrieji</a:t>
            </a:r>
            <a:r>
              <a:rPr lang="en-US" u="sng" dirty="0"/>
              <a:t> </a:t>
            </a:r>
            <a:r>
              <a:rPr lang="en-US" u="sng" dirty="0" err="1"/>
              <a:t>teismai</a:t>
            </a:r>
            <a:endParaRPr lang="en-US" u="sng" dirty="0"/>
          </a:p>
          <a:p>
            <a:pPr marL="0" indent="0">
              <a:buNone/>
            </a:pPr>
            <a:r>
              <a:rPr lang="en-US" dirty="0"/>
              <a:t>    </a:t>
            </a:r>
            <a:r>
              <a:rPr lang="en-US" dirty="0" err="1"/>
              <a:t>Apylinkės</a:t>
            </a:r>
            <a:r>
              <a:rPr lang="en-US" dirty="0"/>
              <a:t> </a:t>
            </a:r>
            <a:r>
              <a:rPr lang="en-US" dirty="0" err="1"/>
              <a:t>teismas</a:t>
            </a:r>
            <a:endParaRPr lang="en-US" dirty="0"/>
          </a:p>
          <a:p>
            <a:pPr marL="0" indent="0">
              <a:buNone/>
            </a:pPr>
            <a:r>
              <a:rPr lang="en-US" dirty="0"/>
              <a:t>    </a:t>
            </a:r>
            <a:r>
              <a:rPr lang="en-US" dirty="0" err="1"/>
              <a:t>Apygardos</a:t>
            </a:r>
            <a:r>
              <a:rPr lang="en-US" dirty="0"/>
              <a:t> </a:t>
            </a:r>
            <a:r>
              <a:rPr lang="en-US" dirty="0" err="1"/>
              <a:t>teismas</a:t>
            </a:r>
            <a:endParaRPr lang="en-US" dirty="0"/>
          </a:p>
          <a:p>
            <a:pPr marL="0" indent="0">
              <a:buNone/>
            </a:pPr>
            <a:r>
              <a:rPr lang="en-US" dirty="0"/>
              <a:t>    </a:t>
            </a:r>
            <a:r>
              <a:rPr lang="en-US" dirty="0" err="1"/>
              <a:t>Lietuvos</a:t>
            </a:r>
            <a:r>
              <a:rPr lang="en-US" dirty="0"/>
              <a:t> </a:t>
            </a:r>
            <a:r>
              <a:rPr lang="en-US" dirty="0" err="1"/>
              <a:t>apeliacinis</a:t>
            </a:r>
            <a:r>
              <a:rPr lang="en-US" dirty="0"/>
              <a:t> </a:t>
            </a:r>
            <a:r>
              <a:rPr lang="en-US" dirty="0" err="1"/>
              <a:t>teismas</a:t>
            </a:r>
            <a:endParaRPr lang="en-US" dirty="0"/>
          </a:p>
          <a:p>
            <a:pPr marL="0" indent="0">
              <a:buNone/>
            </a:pPr>
            <a:r>
              <a:rPr lang="en-US" dirty="0"/>
              <a:t>    </a:t>
            </a:r>
            <a:r>
              <a:rPr lang="en-US" dirty="0" err="1"/>
              <a:t>Lietuvos</a:t>
            </a:r>
            <a:r>
              <a:rPr lang="en-US" dirty="0"/>
              <a:t> </a:t>
            </a:r>
            <a:r>
              <a:rPr lang="en-US" dirty="0" err="1"/>
              <a:t>Aukščiausis</a:t>
            </a:r>
            <a:r>
              <a:rPr lang="en-US" dirty="0"/>
              <a:t> </a:t>
            </a:r>
            <a:r>
              <a:rPr lang="en-US" dirty="0" err="1"/>
              <a:t>Teismas</a:t>
            </a:r>
            <a:endParaRPr lang="en-US" dirty="0"/>
          </a:p>
          <a:p>
            <a:endParaRPr lang="en-US" dirty="0"/>
          </a:p>
        </p:txBody>
      </p:sp>
      <p:sp>
        <p:nvSpPr>
          <p:cNvPr id="4" name="Date Placeholder 3">
            <a:extLst>
              <a:ext uri="{FF2B5EF4-FFF2-40B4-BE49-F238E27FC236}">
                <a16:creationId xmlns:a16="http://schemas.microsoft.com/office/drawing/2014/main" id="{76B37623-D8E9-4446-9672-C75C6DC58638}"/>
              </a:ext>
            </a:extLst>
          </p:cNvPr>
          <p:cNvSpPr>
            <a:spLocks noGrp="1"/>
          </p:cNvSpPr>
          <p:nvPr>
            <p:ph type="dt" sz="half" idx="10"/>
          </p:nvPr>
        </p:nvSpPr>
        <p:spPr/>
        <p:txBody>
          <a:bodyPr/>
          <a:lstStyle/>
          <a:p>
            <a:fld id="{D9227E22-7276-1748-9E3E-1C41E0D85F60}" type="datetime1">
              <a:rPr lang="en-US" smtClean="0"/>
              <a:t>9/8/20</a:t>
            </a:fld>
            <a:endParaRPr lang="en-US"/>
          </a:p>
        </p:txBody>
      </p:sp>
      <p:sp>
        <p:nvSpPr>
          <p:cNvPr id="5" name="Footer Placeholder 4">
            <a:extLst>
              <a:ext uri="{FF2B5EF4-FFF2-40B4-BE49-F238E27FC236}">
                <a16:creationId xmlns:a16="http://schemas.microsoft.com/office/drawing/2014/main" id="{9A6C2CC1-BA78-184B-AE31-89D0B9FF3D68}"/>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0D1C796E-A7B7-0E4F-AF8B-2FAD3ACAA5DD}"/>
              </a:ext>
            </a:extLst>
          </p:cNvPr>
          <p:cNvSpPr>
            <a:spLocks noGrp="1"/>
          </p:cNvSpPr>
          <p:nvPr>
            <p:ph type="sldNum" sz="quarter" idx="12"/>
          </p:nvPr>
        </p:nvSpPr>
        <p:spPr/>
        <p:txBody>
          <a:bodyPr/>
          <a:lstStyle/>
          <a:p>
            <a:fld id="{50118E02-A230-43BD-BC37-117F6B53AA7C}" type="slidenum">
              <a:rPr lang="en-US" smtClean="0"/>
              <a:t>68</a:t>
            </a:fld>
            <a:endParaRPr lang="en-US"/>
          </a:p>
        </p:txBody>
      </p:sp>
    </p:spTree>
    <p:extLst>
      <p:ext uri="{BB962C8B-B14F-4D97-AF65-F5344CB8AC3E}">
        <p14:creationId xmlns:p14="http://schemas.microsoft.com/office/powerpoint/2010/main" val="12478703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B3C-89C9-BE48-BDD0-6FA798C6A703}"/>
              </a:ext>
            </a:extLst>
          </p:cNvPr>
          <p:cNvSpPr>
            <a:spLocks noGrp="1"/>
          </p:cNvSpPr>
          <p:nvPr>
            <p:ph type="title"/>
          </p:nvPr>
        </p:nvSpPr>
        <p:spPr/>
        <p:txBody>
          <a:bodyPr/>
          <a:lstStyle/>
          <a:p>
            <a:r>
              <a:rPr lang="en-US" dirty="0" err="1"/>
              <a:t>Teismų</a:t>
            </a:r>
            <a:r>
              <a:rPr lang="en-US" dirty="0"/>
              <a:t> </a:t>
            </a:r>
            <a:r>
              <a:rPr lang="en-US" dirty="0" err="1"/>
              <a:t>sistema</a:t>
            </a:r>
            <a:endParaRPr lang="en-US" dirty="0"/>
          </a:p>
        </p:txBody>
      </p:sp>
      <p:sp>
        <p:nvSpPr>
          <p:cNvPr id="3" name="Content Placeholder 2">
            <a:extLst>
              <a:ext uri="{FF2B5EF4-FFF2-40B4-BE49-F238E27FC236}">
                <a16:creationId xmlns:a16="http://schemas.microsoft.com/office/drawing/2014/main" id="{654C85C1-7DD6-9044-89AD-FAA41A28CE17}"/>
              </a:ext>
            </a:extLst>
          </p:cNvPr>
          <p:cNvSpPr>
            <a:spLocks noGrp="1"/>
          </p:cNvSpPr>
          <p:nvPr>
            <p:ph idx="1"/>
          </p:nvPr>
        </p:nvSpPr>
        <p:spPr/>
        <p:txBody>
          <a:bodyPr/>
          <a:lstStyle/>
          <a:p>
            <a:r>
              <a:rPr lang="en-US" u="sng" dirty="0" err="1"/>
              <a:t>Lietuvos</a:t>
            </a:r>
            <a:r>
              <a:rPr lang="en-US" u="sng" dirty="0"/>
              <a:t> </a:t>
            </a:r>
            <a:r>
              <a:rPr lang="en-US" u="sng" dirty="0" err="1"/>
              <a:t>administraciniai</a:t>
            </a:r>
            <a:r>
              <a:rPr lang="en-US" u="sng" dirty="0"/>
              <a:t> </a:t>
            </a:r>
            <a:r>
              <a:rPr lang="en-US" u="sng" dirty="0" err="1"/>
              <a:t>teismai</a:t>
            </a:r>
            <a:endParaRPr lang="en-US" u="sng" dirty="0"/>
          </a:p>
          <a:p>
            <a:pPr marL="0" indent="0">
              <a:buNone/>
            </a:pPr>
            <a:r>
              <a:rPr lang="en-US" dirty="0"/>
              <a:t>    </a:t>
            </a:r>
            <a:r>
              <a:rPr lang="en-US" dirty="0" err="1"/>
              <a:t>Regionų</a:t>
            </a:r>
            <a:r>
              <a:rPr lang="en-US" dirty="0"/>
              <a:t> </a:t>
            </a:r>
            <a:r>
              <a:rPr lang="en-US" dirty="0" err="1"/>
              <a:t>apygardos</a:t>
            </a:r>
            <a:r>
              <a:rPr lang="en-US" dirty="0"/>
              <a:t> </a:t>
            </a:r>
            <a:r>
              <a:rPr lang="en-US" dirty="0" err="1"/>
              <a:t>administraciniai</a:t>
            </a:r>
            <a:r>
              <a:rPr lang="en-US" dirty="0"/>
              <a:t> </a:t>
            </a:r>
            <a:r>
              <a:rPr lang="en-US" dirty="0" err="1"/>
              <a:t>teismai</a:t>
            </a:r>
            <a:endParaRPr lang="en-US" dirty="0"/>
          </a:p>
          <a:p>
            <a:pPr marL="0" indent="0">
              <a:buNone/>
            </a:pPr>
            <a:r>
              <a:rPr lang="en-US" dirty="0"/>
              <a:t>    </a:t>
            </a:r>
            <a:r>
              <a:rPr lang="en-US" dirty="0" err="1"/>
              <a:t>Lietuvos</a:t>
            </a:r>
            <a:r>
              <a:rPr lang="en-US" dirty="0"/>
              <a:t> </a:t>
            </a:r>
            <a:r>
              <a:rPr lang="en-US" dirty="0" err="1"/>
              <a:t>Vyriausiasis</a:t>
            </a:r>
            <a:r>
              <a:rPr lang="en-US" dirty="0"/>
              <a:t> </a:t>
            </a:r>
            <a:r>
              <a:rPr lang="en-US" dirty="0" err="1"/>
              <a:t>administracinis</a:t>
            </a:r>
            <a:r>
              <a:rPr lang="en-US" dirty="0"/>
              <a:t> </a:t>
            </a:r>
            <a:r>
              <a:rPr lang="en-US" dirty="0" err="1"/>
              <a:t>teismas</a:t>
            </a:r>
            <a:endParaRPr lang="en-US" dirty="0"/>
          </a:p>
        </p:txBody>
      </p:sp>
      <p:sp>
        <p:nvSpPr>
          <p:cNvPr id="4" name="Date Placeholder 3">
            <a:extLst>
              <a:ext uri="{FF2B5EF4-FFF2-40B4-BE49-F238E27FC236}">
                <a16:creationId xmlns:a16="http://schemas.microsoft.com/office/drawing/2014/main" id="{3229B453-74E3-6C42-A640-0C8FFB2CCDCD}"/>
              </a:ext>
            </a:extLst>
          </p:cNvPr>
          <p:cNvSpPr>
            <a:spLocks noGrp="1"/>
          </p:cNvSpPr>
          <p:nvPr>
            <p:ph type="dt" sz="half" idx="10"/>
          </p:nvPr>
        </p:nvSpPr>
        <p:spPr/>
        <p:txBody>
          <a:bodyPr/>
          <a:lstStyle/>
          <a:p>
            <a:fld id="{AAA21C30-1186-AA4B-8ACB-466C3A43B83A}" type="datetime1">
              <a:rPr lang="en-US" smtClean="0"/>
              <a:t>9/8/20</a:t>
            </a:fld>
            <a:endParaRPr lang="en-US"/>
          </a:p>
        </p:txBody>
      </p:sp>
      <p:sp>
        <p:nvSpPr>
          <p:cNvPr id="5" name="Footer Placeholder 4">
            <a:extLst>
              <a:ext uri="{FF2B5EF4-FFF2-40B4-BE49-F238E27FC236}">
                <a16:creationId xmlns:a16="http://schemas.microsoft.com/office/drawing/2014/main" id="{1DD1ABDF-69B2-7544-B6E8-73DB0B40AC49}"/>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FAC84042-9C3B-4346-A93A-3E5714E0CE18}"/>
              </a:ext>
            </a:extLst>
          </p:cNvPr>
          <p:cNvSpPr>
            <a:spLocks noGrp="1"/>
          </p:cNvSpPr>
          <p:nvPr>
            <p:ph type="sldNum" sz="quarter" idx="12"/>
          </p:nvPr>
        </p:nvSpPr>
        <p:spPr/>
        <p:txBody>
          <a:bodyPr/>
          <a:lstStyle/>
          <a:p>
            <a:fld id="{50118E02-A230-43BD-BC37-117F6B53AA7C}" type="slidenum">
              <a:rPr lang="en-US" smtClean="0"/>
              <a:t>69</a:t>
            </a:fld>
            <a:endParaRPr lang="en-US"/>
          </a:p>
        </p:txBody>
      </p:sp>
    </p:spTree>
    <p:extLst>
      <p:ext uri="{BB962C8B-B14F-4D97-AF65-F5344CB8AC3E}">
        <p14:creationId xmlns:p14="http://schemas.microsoft.com/office/powerpoint/2010/main" val="3938140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t>Konstitucinių principų balansavimas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lt-LT" sz="4400" b="1" dirty="0"/>
              <a:t>Asmens garbė ir orumas bei privatus gyvenimas                  </a:t>
            </a:r>
          </a:p>
          <a:p>
            <a:pPr marL="0" indent="0" algn="ctr">
              <a:buNone/>
            </a:pPr>
            <a:endParaRPr lang="lt-LT" dirty="0"/>
          </a:p>
          <a:p>
            <a:pPr marL="0" indent="0" algn="ctr">
              <a:buNone/>
            </a:pPr>
            <a:r>
              <a:rPr lang="lt-LT" sz="8000" b="1" i="1" dirty="0" err="1"/>
              <a:t>versus</a:t>
            </a:r>
            <a:r>
              <a:rPr lang="lt-LT" sz="8000" dirty="0"/>
              <a:t> </a:t>
            </a:r>
          </a:p>
          <a:p>
            <a:pPr marL="0" indent="0" algn="ctr">
              <a:buNone/>
            </a:pPr>
            <a:endParaRPr lang="lt-LT" dirty="0"/>
          </a:p>
          <a:p>
            <a:pPr marL="0" indent="0" algn="ctr">
              <a:buNone/>
            </a:pPr>
            <a:r>
              <a:rPr lang="lt-LT" sz="4400" b="1" dirty="0"/>
              <a:t>Žodžio laisvę </a:t>
            </a:r>
            <a:endParaRPr lang="en-US" sz="4400" b="1" dirty="0"/>
          </a:p>
        </p:txBody>
      </p:sp>
      <p:sp>
        <p:nvSpPr>
          <p:cNvPr id="4" name="Date Placeholder 3"/>
          <p:cNvSpPr>
            <a:spLocks noGrp="1"/>
          </p:cNvSpPr>
          <p:nvPr>
            <p:ph type="dt" sz="half" idx="10"/>
          </p:nvPr>
        </p:nvSpPr>
        <p:spPr/>
        <p:txBody>
          <a:bodyPr/>
          <a:lstStyle/>
          <a:p>
            <a:fld id="{410DBD6D-413F-C747-9CA4-23944FD534CF}"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7</a:t>
            </a:fld>
            <a:endParaRPr lang="en-US"/>
          </a:p>
        </p:txBody>
      </p:sp>
    </p:spTree>
    <p:extLst>
      <p:ext uri="{BB962C8B-B14F-4D97-AF65-F5344CB8AC3E}">
        <p14:creationId xmlns:p14="http://schemas.microsoft.com/office/powerpoint/2010/main" val="35512898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Nuorodos</a:t>
            </a:r>
            <a:r>
              <a:rPr lang="en-US" dirty="0"/>
              <a:t> </a:t>
            </a:r>
            <a:r>
              <a:rPr lang="en-US" dirty="0" err="1"/>
              <a:t>seminarams</a:t>
            </a:r>
            <a:endParaRPr lang="en-US" dirty="0"/>
          </a:p>
        </p:txBody>
      </p:sp>
      <p:sp>
        <p:nvSpPr>
          <p:cNvPr id="3" name="Content Placeholder 2"/>
          <p:cNvSpPr>
            <a:spLocks noGrp="1"/>
          </p:cNvSpPr>
          <p:nvPr>
            <p:ph idx="1"/>
          </p:nvPr>
        </p:nvSpPr>
        <p:spPr/>
        <p:txBody>
          <a:bodyPr>
            <a:normAutofit fontScale="92500" lnSpcReduction="20000"/>
          </a:bodyPr>
          <a:lstStyle/>
          <a:p>
            <a:r>
              <a:rPr lang="en-US" sz="1600" b="1" dirty="0">
                <a:hlinkClick r:id="rId2"/>
              </a:rPr>
              <a:t>EŽTT</a:t>
            </a:r>
          </a:p>
          <a:p>
            <a:r>
              <a:rPr lang="en-US" sz="1600" dirty="0">
                <a:hlinkClick r:id="rId2"/>
              </a:rPr>
              <a:t>http://hudoc.echr.coe.int/eng#{"documentcollectionid2":["GRANDCHAMBER","CHAMBER"]}</a:t>
            </a:r>
            <a:endParaRPr lang="en-US" sz="1600" dirty="0"/>
          </a:p>
          <a:p>
            <a:endParaRPr lang="en-US" sz="1600" dirty="0"/>
          </a:p>
          <a:p>
            <a:r>
              <a:rPr lang="en-US" sz="1600" u="sng" dirty="0" err="1"/>
              <a:t>Lietuvos</a:t>
            </a:r>
            <a:r>
              <a:rPr lang="en-US" sz="1600" u="sng" dirty="0"/>
              <a:t> </a:t>
            </a:r>
            <a:r>
              <a:rPr lang="en-US" sz="1600" u="sng" dirty="0" err="1"/>
              <a:t>Konstitucinis</a:t>
            </a:r>
            <a:r>
              <a:rPr lang="en-US" sz="1600" u="sng" dirty="0"/>
              <a:t> </a:t>
            </a:r>
            <a:r>
              <a:rPr lang="en-US" sz="1600" u="sng" dirty="0" err="1"/>
              <a:t>Teismas</a:t>
            </a:r>
            <a:endParaRPr lang="en-US" sz="1600" u="sng" dirty="0"/>
          </a:p>
          <a:p>
            <a:r>
              <a:rPr lang="en-US" sz="1600" dirty="0">
                <a:hlinkClick r:id="rId3"/>
              </a:rPr>
              <a:t>http://www.lrkt.lt/lt/teismo-aktai/nutarimai-isvados-ir-sprendimai/138/y2017</a:t>
            </a:r>
            <a:endParaRPr lang="en-US" sz="1600" dirty="0"/>
          </a:p>
          <a:p>
            <a:endParaRPr lang="en-US" sz="1600" dirty="0"/>
          </a:p>
          <a:p>
            <a:r>
              <a:rPr lang="en-US" sz="1600" u="sng" dirty="0" err="1"/>
              <a:t>Lietuvos</a:t>
            </a:r>
            <a:r>
              <a:rPr lang="en-US" sz="1600" u="sng" dirty="0"/>
              <a:t> </a:t>
            </a:r>
            <a:r>
              <a:rPr lang="en-US" sz="1600" u="sng" dirty="0" err="1"/>
              <a:t>Aukščiausiasis</a:t>
            </a:r>
            <a:r>
              <a:rPr lang="en-US" sz="1600" u="sng" dirty="0"/>
              <a:t> </a:t>
            </a:r>
            <a:r>
              <a:rPr lang="en-US" sz="1600" u="sng" dirty="0" err="1"/>
              <a:t>Teismas</a:t>
            </a:r>
            <a:endParaRPr lang="en-US" sz="1600" u="sng" dirty="0"/>
          </a:p>
          <a:p>
            <a:r>
              <a:rPr lang="en-US" sz="1600" dirty="0">
                <a:hlinkClick r:id="rId4"/>
              </a:rPr>
              <a:t>http://www.lat.lt/lt/teismo-nutartys/nutartys-nuo-2006-6bt1.html</a:t>
            </a:r>
            <a:endParaRPr lang="en-US" sz="1600" dirty="0"/>
          </a:p>
          <a:p>
            <a:endParaRPr lang="en-US" sz="1600" dirty="0"/>
          </a:p>
          <a:p>
            <a:r>
              <a:rPr lang="en-US" sz="1600" u="sng" dirty="0" err="1"/>
              <a:t>Lietuvos</a:t>
            </a:r>
            <a:r>
              <a:rPr lang="en-US" sz="1600" u="sng" dirty="0"/>
              <a:t> </a:t>
            </a:r>
            <a:r>
              <a:rPr lang="en-US" sz="1600" u="sng" dirty="0" err="1"/>
              <a:t>Vyriausiasis</a:t>
            </a:r>
            <a:r>
              <a:rPr lang="en-US" sz="1600" u="sng" dirty="0"/>
              <a:t> </a:t>
            </a:r>
            <a:r>
              <a:rPr lang="en-US" sz="1600" u="sng" dirty="0" err="1"/>
              <a:t>Administracinis</a:t>
            </a:r>
            <a:r>
              <a:rPr lang="en-US" sz="1600" u="sng" dirty="0"/>
              <a:t> </a:t>
            </a:r>
            <a:r>
              <a:rPr lang="en-US" sz="1600" u="sng" dirty="0" err="1"/>
              <a:t>Teismas</a:t>
            </a:r>
            <a:endParaRPr lang="en-US" sz="1600" u="sng" dirty="0"/>
          </a:p>
          <a:p>
            <a:r>
              <a:rPr lang="en-US" sz="1600" dirty="0">
                <a:hlinkClick r:id="rId5"/>
              </a:rPr>
              <a:t>http://liteko.teismai.lt/viesasprendimupaieska/detalipaieska.aspx?detali=2</a:t>
            </a:r>
            <a:endParaRPr lang="en-US" sz="1600" dirty="0"/>
          </a:p>
          <a:p>
            <a:endParaRPr lang="en-US" sz="1600" dirty="0"/>
          </a:p>
          <a:p>
            <a:r>
              <a:rPr lang="en-US" sz="1600" u="sng" dirty="0" err="1"/>
              <a:t>Vilniaus</a:t>
            </a:r>
            <a:r>
              <a:rPr lang="en-US" sz="1600" u="sng" dirty="0"/>
              <a:t> </a:t>
            </a:r>
            <a:r>
              <a:rPr lang="en-US" sz="1600" u="sng" dirty="0" err="1"/>
              <a:t>apygardos</a:t>
            </a:r>
            <a:r>
              <a:rPr lang="en-US" sz="1600" u="sng" dirty="0"/>
              <a:t> </a:t>
            </a:r>
            <a:r>
              <a:rPr lang="en-US" sz="1600" u="sng" dirty="0" err="1"/>
              <a:t>teismas</a:t>
            </a:r>
            <a:endParaRPr lang="en-US" sz="1600" u="sng" dirty="0"/>
          </a:p>
          <a:p>
            <a:r>
              <a:rPr lang="en-US" sz="1600" dirty="0">
                <a:hlinkClick r:id="rId6"/>
              </a:rPr>
              <a:t>http://www.vat.lt/lt/vilniaus-apygardos-teismas/teisine-informacija_4328/sprendimu-paieska_220_267.html</a:t>
            </a:r>
            <a:endParaRPr lang="en-US" sz="1600" dirty="0"/>
          </a:p>
          <a:p>
            <a:endParaRPr lang="en-US" sz="1600" dirty="0"/>
          </a:p>
          <a:p>
            <a:r>
              <a:rPr lang="en-US" sz="1600" dirty="0" err="1"/>
              <a:t>Vieša</a:t>
            </a:r>
            <a:r>
              <a:rPr lang="en-US" sz="1600" dirty="0"/>
              <a:t> </a:t>
            </a:r>
            <a:r>
              <a:rPr lang="en-US" sz="1600" dirty="0" err="1"/>
              <a:t>teismų</a:t>
            </a:r>
            <a:r>
              <a:rPr lang="en-US" sz="1600" dirty="0"/>
              <a:t> </a:t>
            </a:r>
            <a:r>
              <a:rPr lang="en-US" sz="1600" dirty="0" err="1"/>
              <a:t>sprendimų</a:t>
            </a:r>
            <a:r>
              <a:rPr lang="en-US" sz="1600" dirty="0"/>
              <a:t> </a:t>
            </a:r>
            <a:r>
              <a:rPr lang="en-US" sz="1600" dirty="0" err="1"/>
              <a:t>paieška</a:t>
            </a:r>
            <a:endParaRPr lang="en-US" sz="1600" dirty="0"/>
          </a:p>
          <a:p>
            <a:r>
              <a:rPr lang="en-US" sz="1600" dirty="0">
                <a:hlinkClick r:id="rId7"/>
              </a:rPr>
              <a:t>http://liteko.teismai.lt/viesasprendimupaieska/detalipaieska.aspx</a:t>
            </a:r>
            <a:endParaRPr lang="en-US" sz="1600" dirty="0"/>
          </a:p>
          <a:p>
            <a:endParaRPr lang="en-US" sz="1600" dirty="0"/>
          </a:p>
        </p:txBody>
      </p:sp>
      <p:sp>
        <p:nvSpPr>
          <p:cNvPr id="4" name="Date Placeholder 3"/>
          <p:cNvSpPr>
            <a:spLocks noGrp="1"/>
          </p:cNvSpPr>
          <p:nvPr>
            <p:ph type="dt" sz="half" idx="10"/>
          </p:nvPr>
        </p:nvSpPr>
        <p:spPr/>
        <p:txBody>
          <a:bodyPr/>
          <a:lstStyle/>
          <a:p>
            <a:fld id="{B71C353A-CE8F-4948-9258-1F4A25C6A067}"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70</a:t>
            </a:fld>
            <a:endParaRPr lang="en-US"/>
          </a:p>
        </p:txBody>
      </p:sp>
    </p:spTree>
    <p:extLst>
      <p:ext uri="{BB962C8B-B14F-4D97-AF65-F5344CB8AC3E}">
        <p14:creationId xmlns:p14="http://schemas.microsoft.com/office/powerpoint/2010/main" val="26803662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Egzamino</a:t>
            </a:r>
            <a:r>
              <a:rPr lang="en-US" dirty="0"/>
              <a:t> </a:t>
            </a:r>
            <a:r>
              <a:rPr lang="en-US" dirty="0" err="1"/>
              <a:t>užduočių</a:t>
            </a:r>
            <a:r>
              <a:rPr lang="en-US" dirty="0"/>
              <a:t> </a:t>
            </a:r>
            <a:r>
              <a:rPr lang="en-US" dirty="0" err="1"/>
              <a:t>pavyzdys</a:t>
            </a:r>
            <a:endParaRPr lang="en-US" dirty="0"/>
          </a:p>
        </p:txBody>
      </p:sp>
      <p:sp>
        <p:nvSpPr>
          <p:cNvPr id="3" name="Content Placeholder 2"/>
          <p:cNvSpPr>
            <a:spLocks noGrp="1"/>
          </p:cNvSpPr>
          <p:nvPr>
            <p:ph idx="1"/>
          </p:nvPr>
        </p:nvSpPr>
        <p:spPr/>
        <p:txBody>
          <a:bodyPr>
            <a:normAutofit fontScale="32500" lnSpcReduction="20000"/>
          </a:bodyPr>
          <a:lstStyle/>
          <a:p>
            <a:r>
              <a:rPr lang="lt-LT" b="1" dirty="0"/>
              <a:t>Viešojo diskurso ribos. Egzaminas</a:t>
            </a:r>
            <a:endParaRPr lang="en-US" dirty="0"/>
          </a:p>
          <a:p>
            <a:r>
              <a:rPr lang="lt-LT" b="1" dirty="0"/>
              <a:t> </a:t>
            </a:r>
            <a:endParaRPr lang="en-US" dirty="0"/>
          </a:p>
          <a:p>
            <a:r>
              <a:rPr lang="lt-LT" b="1" dirty="0"/>
              <a:t>Studentas (ė) _______________________</a:t>
            </a:r>
            <a:r>
              <a:rPr lang="lt-LT" b="1" dirty="0" err="1"/>
              <a:t>Kursas_________Grupė</a:t>
            </a:r>
            <a:r>
              <a:rPr lang="lt-LT" b="1" dirty="0"/>
              <a:t>________</a:t>
            </a:r>
            <a:endParaRPr lang="en-US" dirty="0"/>
          </a:p>
          <a:p>
            <a:r>
              <a:rPr lang="lt-LT" dirty="0"/>
              <a:t> </a:t>
            </a:r>
            <a:endParaRPr lang="en-US" dirty="0"/>
          </a:p>
          <a:p>
            <a:r>
              <a:rPr lang="lt-LT" b="1" dirty="0"/>
              <a:t>                  III Variantas</a:t>
            </a:r>
            <a:endParaRPr lang="en-US" dirty="0"/>
          </a:p>
          <a:p>
            <a:r>
              <a:rPr lang="lt-LT" dirty="0"/>
              <a:t> </a:t>
            </a:r>
            <a:endParaRPr lang="en-US" dirty="0"/>
          </a:p>
          <a:p>
            <a:r>
              <a:rPr lang="lt-LT" b="1" dirty="0"/>
              <a:t>             Teoriniai klausimai</a:t>
            </a:r>
            <a:endParaRPr lang="en-US" dirty="0"/>
          </a:p>
          <a:p>
            <a:r>
              <a:rPr lang="lt-LT" b="1" dirty="0"/>
              <a:t> </a:t>
            </a:r>
            <a:r>
              <a:rPr lang="en-US" dirty="0"/>
              <a:t>1. </a:t>
            </a:r>
            <a:r>
              <a:rPr lang="lt-LT" dirty="0"/>
              <a:t>Kokių faktinių aplinkybių visuma nustatoma teisme ginant asmens garbę ir orumą? Kokias faktines aplinkybes įrodinėja ieškovas (asmuo, ginantis savo garbę ir orumą), kokias atsakovas (asmuo paskleidęs tikrovės neatitinkančią, asmens garbę ir orumą pažeidžiančią informaciją). Kokių faktinių aplinkybių visuma nustatoma teisme ginant asmens teisę į privatų gyvenimą? Kokias faktines aplinkybes įrodinėja ieškovas (asmuo, ginantis savo teisę į privatų gyvenimą), kokias atsakovas (asmuo paskleidęs informaciją pažeidžiančią asmens teisę į privatų gyvenimą).</a:t>
            </a:r>
            <a:endParaRPr lang="en-US" dirty="0"/>
          </a:p>
          <a:p>
            <a:r>
              <a:rPr lang="en-US" dirty="0"/>
              <a:t>2. </a:t>
            </a:r>
            <a:r>
              <a:rPr lang="lt-LT" dirty="0"/>
              <a:t>Anoniminių naujienų portalų komentatorių atsakomybė. Atsakomybės skirtumai baudžiamajame ir civiliniame procese. </a:t>
            </a:r>
            <a:endParaRPr lang="en-US" dirty="0"/>
          </a:p>
          <a:p>
            <a:r>
              <a:rPr lang="lt-LT" dirty="0"/>
              <a:t> </a:t>
            </a:r>
            <a:endParaRPr lang="en-US" dirty="0"/>
          </a:p>
          <a:p>
            <a:r>
              <a:rPr lang="lt-LT" b="1" dirty="0"/>
              <a:t>Uždaviniai </a:t>
            </a:r>
            <a:endParaRPr lang="en-US" dirty="0"/>
          </a:p>
          <a:p>
            <a:r>
              <a:rPr lang="lt-LT" b="1" dirty="0"/>
              <a:t> </a:t>
            </a:r>
            <a:endParaRPr lang="en-US" dirty="0"/>
          </a:p>
          <a:p>
            <a:pPr lvl="0"/>
            <a:r>
              <a:rPr lang="lt-LT" dirty="0"/>
              <a:t>   Atliekant žurnalistinį tyrimą parlamento narys buvo nufilmuotas slapta kamera flirtuojant su mergina, kuri pasiūlė politikui susipažinti per Facebook socialinį tinklą. Politikas siūlė merginai įsidarbinti jo padėjėja, davė suprasti, kad prieš tai būtina su juo nuvykti į pajūrio kurortą susipažinti artimiau. Nufilmuota medžiaga buvo paskelbta per komercinės televizijos kanalą. Ar parlamentaras galėtų kreiptis į teisėsaugos institucijas dėl jo teisės į privatų gyvenimą pažeidimo? Į kokią instituciją ir kokiu įstatyminiu pagrindu galėtų kreiptis parlamentaras?</a:t>
            </a:r>
            <a:endParaRPr lang="en-US" dirty="0"/>
          </a:p>
          <a:p>
            <a:r>
              <a:rPr lang="lt-LT" dirty="0"/>
              <a:t> </a:t>
            </a:r>
            <a:endParaRPr lang="en-US" dirty="0"/>
          </a:p>
          <a:p>
            <a:pPr lvl="0"/>
            <a:r>
              <a:rPr lang="lt-LT" dirty="0"/>
              <a:t>   Facebook paskyros savininkas fizinis asmuo paskelbė savo paskyroje informaciją apie savivaldybės tarybos nario nesantuokinius ryšius ir patalpino moters, su kurią politikas palaiko ryšius, fotografiją. Ar politikas gali ginti savo teisę į privatų gyvenimą? Ar moteris (pavaizduota fotografijoje) gali ginti savo teisę į privatų gyvenimą, atvaizdą? Kokias savo pažeistas teises asmenys šiuo atveju gali ginti. Kokiais būdais? Ar gali asmenys reikalauti atlyginti patirtą neturtinę ir turtinę žalą? </a:t>
            </a:r>
            <a:endParaRPr lang="en-US" dirty="0"/>
          </a:p>
          <a:p>
            <a:r>
              <a:rPr lang="lt-LT" dirty="0"/>
              <a:t> </a:t>
            </a:r>
            <a:endParaRPr lang="en-US" dirty="0"/>
          </a:p>
          <a:p>
            <a:r>
              <a:rPr lang="lt-LT" dirty="0"/>
              <a:t> </a:t>
            </a:r>
            <a:endParaRPr lang="en-US" dirty="0"/>
          </a:p>
          <a:p>
            <a:r>
              <a:rPr lang="lt-LT" dirty="0"/>
              <a:t> </a:t>
            </a:r>
            <a:endParaRPr lang="en-US" dirty="0"/>
          </a:p>
          <a:p>
            <a:r>
              <a:rPr lang="lt-LT" dirty="0"/>
              <a:t> </a:t>
            </a:r>
            <a:endParaRPr lang="en-US" dirty="0"/>
          </a:p>
          <a:p>
            <a:endParaRPr lang="en-US" dirty="0"/>
          </a:p>
        </p:txBody>
      </p:sp>
      <p:sp>
        <p:nvSpPr>
          <p:cNvPr id="4" name="Date Placeholder 3"/>
          <p:cNvSpPr>
            <a:spLocks noGrp="1"/>
          </p:cNvSpPr>
          <p:nvPr>
            <p:ph type="dt" sz="half" idx="10"/>
          </p:nvPr>
        </p:nvSpPr>
        <p:spPr/>
        <p:txBody>
          <a:bodyPr/>
          <a:lstStyle/>
          <a:p>
            <a:fld id="{11D5D7BE-1001-8B4A-841B-EB4A9250E606}"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71</a:t>
            </a:fld>
            <a:endParaRPr lang="en-US"/>
          </a:p>
        </p:txBody>
      </p:sp>
    </p:spTree>
    <p:extLst>
      <p:ext uri="{BB962C8B-B14F-4D97-AF65-F5344CB8AC3E}">
        <p14:creationId xmlns:p14="http://schemas.microsoft.com/office/powerpoint/2010/main" val="123827924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6FDD5-1CF9-8544-B5A5-540FBCF30DA3}"/>
              </a:ext>
            </a:extLst>
          </p:cNvPr>
          <p:cNvSpPr>
            <a:spLocks noGrp="1"/>
          </p:cNvSpPr>
          <p:nvPr>
            <p:ph type="title"/>
          </p:nvPr>
        </p:nvSpPr>
        <p:spPr/>
        <p:txBody>
          <a:bodyPr/>
          <a:lstStyle/>
          <a:p>
            <a:r>
              <a:rPr lang="en-US" dirty="0" err="1"/>
              <a:t>Vaizdo</a:t>
            </a:r>
            <a:r>
              <a:rPr lang="en-US" dirty="0"/>
              <a:t> </a:t>
            </a:r>
            <a:r>
              <a:rPr lang="en-US" dirty="0" err="1"/>
              <a:t>medžiaga</a:t>
            </a:r>
            <a:endParaRPr lang="en-US" dirty="0"/>
          </a:p>
        </p:txBody>
      </p:sp>
      <p:sp>
        <p:nvSpPr>
          <p:cNvPr id="3" name="Content Placeholder 2">
            <a:extLst>
              <a:ext uri="{FF2B5EF4-FFF2-40B4-BE49-F238E27FC236}">
                <a16:creationId xmlns:a16="http://schemas.microsoft.com/office/drawing/2014/main" id="{8F6F7E69-5013-8E49-A29C-925104594249}"/>
              </a:ext>
            </a:extLst>
          </p:cNvPr>
          <p:cNvSpPr>
            <a:spLocks noGrp="1"/>
          </p:cNvSpPr>
          <p:nvPr>
            <p:ph idx="1"/>
          </p:nvPr>
        </p:nvSpPr>
        <p:spPr/>
        <p:txBody>
          <a:bodyPr>
            <a:normAutofit fontScale="32500" lnSpcReduction="20000"/>
          </a:bodyPr>
          <a:lstStyle/>
          <a:p>
            <a:r>
              <a:rPr lang="en-US" sz="3700" dirty="0"/>
              <a:t>Schenk v. USA</a:t>
            </a:r>
          </a:p>
          <a:p>
            <a:r>
              <a:rPr lang="en-US" sz="3700" dirty="0"/>
              <a:t> </a:t>
            </a:r>
          </a:p>
          <a:p>
            <a:r>
              <a:rPr lang="en-US" sz="3700" dirty="0"/>
              <a:t> </a:t>
            </a:r>
          </a:p>
          <a:p>
            <a:r>
              <a:rPr lang="en-US" sz="3700" dirty="0"/>
              <a:t> </a:t>
            </a:r>
          </a:p>
          <a:p>
            <a:r>
              <a:rPr lang="en-US" sz="3700" u="sng" dirty="0">
                <a:hlinkClick r:id="rId2"/>
              </a:rPr>
              <a:t>https://www.youtube.com/watch?v=9bkpZkVnVGM</a:t>
            </a:r>
            <a:endParaRPr lang="en-US" sz="3700" dirty="0"/>
          </a:p>
          <a:p>
            <a:r>
              <a:rPr lang="en-US" sz="3700" dirty="0"/>
              <a:t> </a:t>
            </a:r>
          </a:p>
          <a:p>
            <a:r>
              <a:rPr lang="en-US" sz="3700" u="sng" dirty="0"/>
              <a:t>Snyder v. </a:t>
            </a:r>
            <a:r>
              <a:rPr lang="en-US" sz="3700" u="sng" dirty="0" err="1"/>
              <a:t>Pheps</a:t>
            </a:r>
            <a:endParaRPr lang="en-US" sz="3700" dirty="0"/>
          </a:p>
          <a:p>
            <a:r>
              <a:rPr lang="en-US" sz="3700" dirty="0"/>
              <a:t> </a:t>
            </a:r>
          </a:p>
          <a:p>
            <a:r>
              <a:rPr lang="en-US" sz="3700" u="sng" dirty="0">
                <a:hlinkClick r:id="rId3"/>
              </a:rPr>
              <a:t>https://en.wikipedia.org/wiki/Snyder_v._Phelps</a:t>
            </a:r>
            <a:endParaRPr lang="en-US" sz="3700" dirty="0"/>
          </a:p>
          <a:p>
            <a:r>
              <a:rPr lang="en-US" sz="3700" dirty="0"/>
              <a:t> </a:t>
            </a:r>
          </a:p>
          <a:p>
            <a:r>
              <a:rPr lang="en-US" sz="3700" u="sng" dirty="0">
                <a:hlinkClick r:id="rId4"/>
              </a:rPr>
              <a:t>https://www.youtube.com/watch?v=0meqcKTAcMU</a:t>
            </a:r>
            <a:endParaRPr lang="en-US" sz="3700" dirty="0"/>
          </a:p>
          <a:p>
            <a:r>
              <a:rPr lang="en-US" sz="3700" dirty="0"/>
              <a:t> </a:t>
            </a:r>
          </a:p>
          <a:p>
            <a:r>
              <a:rPr lang="en-US" sz="3700" u="sng" dirty="0" err="1"/>
              <a:t>sprendimo</a:t>
            </a:r>
            <a:r>
              <a:rPr lang="en-US" sz="3700" u="sng" dirty="0"/>
              <a:t> </a:t>
            </a:r>
            <a:r>
              <a:rPr lang="en-US" sz="3700" u="sng" dirty="0" err="1"/>
              <a:t>komentaras</a:t>
            </a:r>
            <a:endParaRPr lang="en-US" sz="3700" dirty="0"/>
          </a:p>
          <a:p>
            <a:r>
              <a:rPr lang="en-US" sz="3700" dirty="0"/>
              <a:t> </a:t>
            </a:r>
          </a:p>
          <a:p>
            <a:r>
              <a:rPr lang="en-US" sz="3700" u="sng" dirty="0">
                <a:hlinkClick r:id="rId5"/>
              </a:rPr>
              <a:t>https://www.youtube.com/watch?v=TGeI9O0KsP4</a:t>
            </a:r>
            <a:endParaRPr lang="en-US" sz="3700" dirty="0"/>
          </a:p>
          <a:p>
            <a:r>
              <a:rPr lang="en-US" sz="3700" dirty="0"/>
              <a:t> </a:t>
            </a:r>
          </a:p>
          <a:p>
            <a:r>
              <a:rPr lang="en-US" sz="3700" u="sng" dirty="0"/>
              <a:t>hate speech</a:t>
            </a:r>
            <a:endParaRPr lang="en-US" sz="3700" dirty="0"/>
          </a:p>
          <a:p>
            <a:r>
              <a:rPr lang="en-US" sz="3700" dirty="0"/>
              <a:t> </a:t>
            </a:r>
          </a:p>
          <a:p>
            <a:r>
              <a:rPr lang="en-US" sz="3700" u="sng" dirty="0">
                <a:hlinkClick r:id="rId6"/>
              </a:rPr>
              <a:t>https://en.wikipedia.org/wiki/Hate_speech</a:t>
            </a:r>
            <a:endParaRPr lang="en-US" sz="3700" dirty="0"/>
          </a:p>
          <a:p>
            <a:r>
              <a:rPr lang="en-US" sz="3700" dirty="0"/>
              <a:t> </a:t>
            </a:r>
          </a:p>
          <a:p>
            <a:r>
              <a:rPr lang="en-US" sz="3700" dirty="0" err="1"/>
              <a:t>pasirodymas</a:t>
            </a:r>
            <a:r>
              <a:rPr lang="en-US" sz="3700" dirty="0"/>
              <a:t> </a:t>
            </a:r>
            <a:r>
              <a:rPr lang="en-US" sz="3700" dirty="0" err="1"/>
              <a:t>bažnyčioje</a:t>
            </a:r>
            <a:endParaRPr lang="en-US" sz="3700" dirty="0"/>
          </a:p>
          <a:p>
            <a:r>
              <a:rPr lang="en-US" sz="3700" dirty="0"/>
              <a:t> </a:t>
            </a:r>
          </a:p>
          <a:p>
            <a:r>
              <a:rPr lang="en-US" sz="3700" u="sng" dirty="0">
                <a:hlinkClick r:id="rId7"/>
              </a:rPr>
              <a:t>https://www.youtube.com/watch?v=4zlFrJpyONY</a:t>
            </a:r>
            <a:endParaRPr lang="en-US" sz="3700" dirty="0"/>
          </a:p>
          <a:p>
            <a:endParaRPr lang="en-US" dirty="0"/>
          </a:p>
        </p:txBody>
      </p:sp>
      <p:sp>
        <p:nvSpPr>
          <p:cNvPr id="4" name="Date Placeholder 3">
            <a:extLst>
              <a:ext uri="{FF2B5EF4-FFF2-40B4-BE49-F238E27FC236}">
                <a16:creationId xmlns:a16="http://schemas.microsoft.com/office/drawing/2014/main" id="{760E2258-63ED-1941-BFB2-A17BCF575B72}"/>
              </a:ext>
            </a:extLst>
          </p:cNvPr>
          <p:cNvSpPr>
            <a:spLocks noGrp="1"/>
          </p:cNvSpPr>
          <p:nvPr>
            <p:ph type="dt" sz="half" idx="10"/>
          </p:nvPr>
        </p:nvSpPr>
        <p:spPr/>
        <p:txBody>
          <a:bodyPr/>
          <a:lstStyle/>
          <a:p>
            <a:fld id="{514BCFC3-42F7-E14F-A3E3-E7A89D973780}" type="datetime1">
              <a:rPr lang="en-US" smtClean="0"/>
              <a:t>9/8/20</a:t>
            </a:fld>
            <a:endParaRPr lang="en-US"/>
          </a:p>
        </p:txBody>
      </p:sp>
      <p:sp>
        <p:nvSpPr>
          <p:cNvPr id="5" name="Footer Placeholder 4">
            <a:extLst>
              <a:ext uri="{FF2B5EF4-FFF2-40B4-BE49-F238E27FC236}">
                <a16:creationId xmlns:a16="http://schemas.microsoft.com/office/drawing/2014/main" id="{27A85AC2-55F2-C445-856F-8953A2D6FC0B}"/>
              </a:ext>
            </a:extLst>
          </p:cNvPr>
          <p:cNvSpPr>
            <a:spLocks noGrp="1"/>
          </p:cNvSpPr>
          <p:nvPr>
            <p:ph type="ftr" sz="quarter" idx="11"/>
          </p:nvPr>
        </p:nvSpPr>
        <p:spPr/>
        <p:txBody>
          <a:bodyPr/>
          <a:lstStyle/>
          <a:p>
            <a:r>
              <a:rPr lang="en-US"/>
              <a:t>Advokatas Dr. Algimantas Šindeikis www.sindeikis.lt</a:t>
            </a:r>
          </a:p>
        </p:txBody>
      </p:sp>
      <p:sp>
        <p:nvSpPr>
          <p:cNvPr id="6" name="Slide Number Placeholder 5">
            <a:extLst>
              <a:ext uri="{FF2B5EF4-FFF2-40B4-BE49-F238E27FC236}">
                <a16:creationId xmlns:a16="http://schemas.microsoft.com/office/drawing/2014/main" id="{2BAB632A-E141-A34A-806A-B79925C09A7D}"/>
              </a:ext>
            </a:extLst>
          </p:cNvPr>
          <p:cNvSpPr>
            <a:spLocks noGrp="1"/>
          </p:cNvSpPr>
          <p:nvPr>
            <p:ph type="sldNum" sz="quarter" idx="12"/>
          </p:nvPr>
        </p:nvSpPr>
        <p:spPr/>
        <p:txBody>
          <a:bodyPr/>
          <a:lstStyle/>
          <a:p>
            <a:fld id="{50118E02-A230-43BD-BC37-117F6B53AA7C}" type="slidenum">
              <a:rPr lang="en-US" smtClean="0"/>
              <a:t>72</a:t>
            </a:fld>
            <a:endParaRPr lang="en-US"/>
          </a:p>
        </p:txBody>
      </p:sp>
    </p:spTree>
    <p:extLst>
      <p:ext uri="{BB962C8B-B14F-4D97-AF65-F5344CB8AC3E}">
        <p14:creationId xmlns:p14="http://schemas.microsoft.com/office/powerpoint/2010/main" val="347683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dirty="0"/>
              <a:t>Žmogaus teisės</a:t>
            </a:r>
            <a:endParaRPr lang="en-US" dirty="0"/>
          </a:p>
        </p:txBody>
      </p:sp>
      <p:sp>
        <p:nvSpPr>
          <p:cNvPr id="3" name="Content Placeholder 2"/>
          <p:cNvSpPr>
            <a:spLocks noGrp="1"/>
          </p:cNvSpPr>
          <p:nvPr>
            <p:ph idx="1"/>
          </p:nvPr>
        </p:nvSpPr>
        <p:spPr/>
        <p:txBody>
          <a:bodyPr>
            <a:normAutofit/>
          </a:bodyPr>
          <a:lstStyle/>
          <a:p>
            <a:pPr marL="0" indent="0" algn="ctr">
              <a:buNone/>
            </a:pPr>
            <a:r>
              <a:rPr lang="pt-BR" sz="6000" dirty="0" err="1"/>
              <a:t>Asmens</a:t>
            </a:r>
            <a:r>
              <a:rPr lang="pt-BR" sz="6000" dirty="0"/>
              <a:t> </a:t>
            </a:r>
            <a:r>
              <a:rPr lang="pt-BR" sz="6000" dirty="0" err="1"/>
              <a:t>garbės</a:t>
            </a:r>
            <a:r>
              <a:rPr lang="pt-BR" sz="6000" dirty="0"/>
              <a:t> ir </a:t>
            </a:r>
            <a:r>
              <a:rPr lang="pt-BR" sz="6000" dirty="0" err="1"/>
              <a:t>orumo</a:t>
            </a:r>
            <a:r>
              <a:rPr lang="pt-BR" sz="6000" dirty="0"/>
              <a:t>, </a:t>
            </a:r>
            <a:r>
              <a:rPr lang="pt-BR" sz="6000" dirty="0" err="1"/>
              <a:t>bei</a:t>
            </a:r>
            <a:r>
              <a:rPr lang="pt-BR" sz="6000" dirty="0"/>
              <a:t> </a:t>
            </a:r>
            <a:r>
              <a:rPr lang="pt-BR" sz="6000" dirty="0" err="1"/>
              <a:t>privataus</a:t>
            </a:r>
            <a:r>
              <a:rPr lang="pt-BR" sz="6000" dirty="0"/>
              <a:t> </a:t>
            </a:r>
            <a:r>
              <a:rPr lang="pt-BR" sz="6000" dirty="0" err="1"/>
              <a:t>gyvenimo</a:t>
            </a:r>
            <a:r>
              <a:rPr lang="pt-BR" sz="6000" dirty="0"/>
              <a:t> </a:t>
            </a:r>
            <a:r>
              <a:rPr lang="lt-LT" sz="6000" dirty="0"/>
              <a:t>teisinio </a:t>
            </a:r>
            <a:r>
              <a:rPr lang="pt-BR" sz="6000" dirty="0" err="1"/>
              <a:t>gynimo</a:t>
            </a:r>
            <a:r>
              <a:rPr lang="pt-BR" sz="6000" dirty="0"/>
              <a:t> </a:t>
            </a:r>
            <a:r>
              <a:rPr lang="pt-BR" sz="6000" dirty="0" err="1"/>
              <a:t>pri</a:t>
            </a:r>
            <a:r>
              <a:rPr lang="lt-LT" sz="6000" dirty="0" err="1"/>
              <a:t>emonės</a:t>
            </a:r>
            <a:endParaRPr lang="en-US" sz="6000" dirty="0"/>
          </a:p>
        </p:txBody>
      </p:sp>
      <p:sp>
        <p:nvSpPr>
          <p:cNvPr id="4" name="Date Placeholder 3"/>
          <p:cNvSpPr>
            <a:spLocks noGrp="1"/>
          </p:cNvSpPr>
          <p:nvPr>
            <p:ph type="dt" sz="half" idx="10"/>
          </p:nvPr>
        </p:nvSpPr>
        <p:spPr/>
        <p:txBody>
          <a:bodyPr/>
          <a:lstStyle/>
          <a:p>
            <a:fld id="{3D747837-3865-8E45-8C07-C60C8FC88A76}"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8</a:t>
            </a:fld>
            <a:endParaRPr lang="en-US"/>
          </a:p>
        </p:txBody>
      </p:sp>
    </p:spTree>
    <p:extLst>
      <p:ext uri="{BB962C8B-B14F-4D97-AF65-F5344CB8AC3E}">
        <p14:creationId xmlns:p14="http://schemas.microsoft.com/office/powerpoint/2010/main" val="413019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Garbė ir orumas</a:t>
            </a:r>
            <a:endParaRPr lang="en-US" dirty="0"/>
          </a:p>
        </p:txBody>
      </p:sp>
      <p:sp>
        <p:nvSpPr>
          <p:cNvPr id="3" name="Content Placeholder 2"/>
          <p:cNvSpPr>
            <a:spLocks noGrp="1"/>
          </p:cNvSpPr>
          <p:nvPr>
            <p:ph idx="1"/>
          </p:nvPr>
        </p:nvSpPr>
        <p:spPr/>
        <p:txBody>
          <a:bodyPr/>
          <a:lstStyle/>
          <a:p>
            <a:pPr marL="0" indent="0">
              <a:buNone/>
            </a:pPr>
            <a:r>
              <a:rPr lang="lt-LT" b="1" u="sng" dirty="0"/>
              <a:t>Civilinio ieškinio turinys:</a:t>
            </a:r>
          </a:p>
          <a:p>
            <a:pPr marL="514350" indent="-514350">
              <a:buAutoNum type="arabicPeriod"/>
            </a:pPr>
            <a:r>
              <a:rPr lang="en-US" dirty="0" err="1"/>
              <a:t>Paneigti</a:t>
            </a:r>
            <a:r>
              <a:rPr lang="en-US" dirty="0"/>
              <a:t> garb</a:t>
            </a:r>
            <a:r>
              <a:rPr lang="lt-LT" dirty="0"/>
              <a:t>ę ir orumą žeminančias, tikrovės neatitinkančias žinias</a:t>
            </a:r>
          </a:p>
          <a:p>
            <a:pPr marL="514350" indent="-514350">
              <a:buAutoNum type="arabicPeriod"/>
            </a:pPr>
            <a:r>
              <a:rPr lang="lt-LT" dirty="0"/>
              <a:t>Atlyginti neturinę žalą (neturtinės žalos atlyginimo metodika) </a:t>
            </a:r>
          </a:p>
          <a:p>
            <a:pPr marL="0" indent="0">
              <a:buNone/>
            </a:pPr>
            <a:endParaRPr lang="en-US" dirty="0"/>
          </a:p>
        </p:txBody>
      </p:sp>
      <p:sp>
        <p:nvSpPr>
          <p:cNvPr id="4" name="Date Placeholder 3"/>
          <p:cNvSpPr>
            <a:spLocks noGrp="1"/>
          </p:cNvSpPr>
          <p:nvPr>
            <p:ph type="dt" sz="half" idx="10"/>
          </p:nvPr>
        </p:nvSpPr>
        <p:spPr/>
        <p:txBody>
          <a:bodyPr/>
          <a:lstStyle/>
          <a:p>
            <a:fld id="{0BFC7739-FEF1-DC4E-A736-6B717DC57EA3}" type="datetime1">
              <a:rPr lang="en-US" smtClean="0"/>
              <a:t>9/8/20</a:t>
            </a:fld>
            <a:endParaRPr lang="en-US"/>
          </a:p>
        </p:txBody>
      </p:sp>
      <p:sp>
        <p:nvSpPr>
          <p:cNvPr id="5" name="Footer Placeholder 4"/>
          <p:cNvSpPr>
            <a:spLocks noGrp="1"/>
          </p:cNvSpPr>
          <p:nvPr>
            <p:ph type="ftr" sz="quarter" idx="11"/>
          </p:nvPr>
        </p:nvSpPr>
        <p:spPr/>
        <p:txBody>
          <a:bodyPr/>
          <a:lstStyle/>
          <a:p>
            <a:r>
              <a:rPr lang="en-US"/>
              <a:t>Advokatas Dr. Algimantas Šindeikis www.sindeikis.lt</a:t>
            </a:r>
          </a:p>
        </p:txBody>
      </p:sp>
      <p:sp>
        <p:nvSpPr>
          <p:cNvPr id="6" name="Slide Number Placeholder 5"/>
          <p:cNvSpPr>
            <a:spLocks noGrp="1"/>
          </p:cNvSpPr>
          <p:nvPr>
            <p:ph type="sldNum" sz="quarter" idx="12"/>
          </p:nvPr>
        </p:nvSpPr>
        <p:spPr/>
        <p:txBody>
          <a:bodyPr/>
          <a:lstStyle/>
          <a:p>
            <a:fld id="{50118E02-A230-43BD-BC37-117F6B53AA7C}" type="slidenum">
              <a:rPr lang="en-US" smtClean="0"/>
              <a:t>9</a:t>
            </a:fld>
            <a:endParaRPr lang="en-US"/>
          </a:p>
        </p:txBody>
      </p:sp>
    </p:spTree>
    <p:extLst>
      <p:ext uri="{BB962C8B-B14F-4D97-AF65-F5344CB8AC3E}">
        <p14:creationId xmlns:p14="http://schemas.microsoft.com/office/powerpoint/2010/main" val="869346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2267</TotalTime>
  <Words>8700</Words>
  <Application>Microsoft Macintosh PowerPoint</Application>
  <PresentationFormat>On-screen Show (4:3)</PresentationFormat>
  <Paragraphs>563</Paragraphs>
  <Slides>72</Slides>
  <Notes>1</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72</vt:i4>
      </vt:variant>
    </vt:vector>
  </HeadingPairs>
  <TitlesOfParts>
    <vt:vector size="80" baseType="lpstr">
      <vt:lpstr>Arial</vt:lpstr>
      <vt:lpstr>Calibri</vt:lpstr>
      <vt:lpstr>Times New Roman</vt:lpstr>
      <vt:lpstr>Office Theme</vt:lpstr>
      <vt:lpstr>Numatytasis dizainas</vt:lpstr>
      <vt:lpstr>1_Numatytasis dizainas</vt:lpstr>
      <vt:lpstr>2_Numatytasis dizainas</vt:lpstr>
      <vt:lpstr>3_Numatytasis dizainas</vt:lpstr>
      <vt:lpstr>Viešojo diskurso teisinės ribos   (Įžanginė paskaita 2020)</vt:lpstr>
      <vt:lpstr>Viešasis diskursas</vt:lpstr>
      <vt:lpstr>Viešasis diskursas</vt:lpstr>
      <vt:lpstr>Žodžio laisvės teisinės ribos</vt:lpstr>
      <vt:lpstr>LR KT jurisprudencija</vt:lpstr>
      <vt:lpstr>Konstitucinis proporcingumo principas</vt:lpstr>
      <vt:lpstr>Konstitucinių principų balansavimas</vt:lpstr>
      <vt:lpstr>Žmogaus teisės</vt:lpstr>
      <vt:lpstr>Garbė ir orumas</vt:lpstr>
      <vt:lpstr>Teismo procesas</vt:lpstr>
      <vt:lpstr>Rungtyniškumas</vt:lpstr>
      <vt:lpstr>Etikos kodeksai (soft law)</vt:lpstr>
      <vt:lpstr>Žurnalistinis sąžiningumas – teisės sąvoka? </vt:lpstr>
      <vt:lpstr>Žurnalsitų savivaldos teisinė reikšmė</vt:lpstr>
      <vt:lpstr>Savivaldos teisinė reikšmė</vt:lpstr>
      <vt:lpstr>Garbė ir orumas</vt:lpstr>
      <vt:lpstr>Nuomonė</vt:lpstr>
      <vt:lpstr>Žinia</vt:lpstr>
      <vt:lpstr>Nuomonės ir žinios atribojimas</vt:lpstr>
      <vt:lpstr>Žinia ar nuomonė</vt:lpstr>
      <vt:lpstr>Tikslo testas (LAT, EŽTT)</vt:lpstr>
      <vt:lpstr>EŽTT jurisprudencija  CASE OF ALITHIA PUBLISHING COMPANY LTD &amp; CONSTANTINIDES v. CYPRUS, 2008.05,22</vt:lpstr>
      <vt:lpstr>LR KT jurisprudencija</vt:lpstr>
      <vt:lpstr>Viešasis asmuo</vt:lpstr>
      <vt:lpstr>Viešasis asmuo</vt:lpstr>
      <vt:lpstr>LAT (Viešieji asmenys)</vt:lpstr>
      <vt:lpstr>Visuomenės informavimo priemonė </vt:lpstr>
      <vt:lpstr>LR Civilinis Kodeksas, II knyga</vt:lpstr>
      <vt:lpstr>Onus probandi</vt:lpstr>
      <vt:lpstr>Onus probandi</vt:lpstr>
      <vt:lpstr>Kokias teisines gynybos priemones rinktis?</vt:lpstr>
      <vt:lpstr>LR Baudžiamasis kodeksas</vt:lpstr>
      <vt:lpstr>Baudžiamasis kodeksas Nusikaltimai asmens privataus gyvenimo neliečiamumui</vt:lpstr>
      <vt:lpstr>Baudžiamasis kodeksas Nusikaltimai asmens privataus gyvenimo neliečiamumui</vt:lpstr>
      <vt:lpstr>BAUDŽIAMASIS KODEKSAS Nusikaltimai ir baudžiamieji nusižengiomai asmens lygiateisiškumui ir sąžinės laisvei</vt:lpstr>
      <vt:lpstr>BAUDŽIAMASIS KODEKSAS Nusikaltimai ir baudžiamieji nusižengiomai asmens lygiateisiškumui ir sąžinės laisvei</vt:lpstr>
      <vt:lpstr>LR BK</vt:lpstr>
      <vt:lpstr>LR BK (Dekriminalizuota)</vt:lpstr>
      <vt:lpstr>LR BK </vt:lpstr>
      <vt:lpstr>LR BK </vt:lpstr>
      <vt:lpstr>Tiesioginės tyčios testas Jo reikšmė žurnalistams</vt:lpstr>
      <vt:lpstr>Actual malice standart test</vt:lpstr>
      <vt:lpstr>Europos Žmogaus Teisių Teismo jurisprudencija</vt:lpstr>
      <vt:lpstr>Nacionalinės ir tarptautinės teisės santykis</vt:lpstr>
      <vt:lpstr>Strasbūro Teismo jurisprudencija</vt:lpstr>
      <vt:lpstr>Strasbūro Teismo jurisprudencija</vt:lpstr>
      <vt:lpstr>Neapykantos kurstymas</vt:lpstr>
      <vt:lpstr>Feret v. Belgium</vt:lpstr>
      <vt:lpstr>Feret v. Belgium</vt:lpstr>
      <vt:lpstr>Feret v. Belgium</vt:lpstr>
      <vt:lpstr>Feret v. Belgium</vt:lpstr>
      <vt:lpstr>Feret v. Belgium</vt:lpstr>
      <vt:lpstr>Feret v. Belgium</vt:lpstr>
      <vt:lpstr>Feret v. Belgium</vt:lpstr>
      <vt:lpstr>Feret v. Belgium</vt:lpstr>
      <vt:lpstr>JAV žodžio laisvės jurisprudencija</vt:lpstr>
      <vt:lpstr>Snyder v. Phelps </vt:lpstr>
      <vt:lpstr>Snyder v. Phelps </vt:lpstr>
      <vt:lpstr>LAT jurisprudencija</vt:lpstr>
      <vt:lpstr>LAT jurisprudencija </vt:lpstr>
      <vt:lpstr>LAT jurisprudencija</vt:lpstr>
      <vt:lpstr>LAT jurisprudencija</vt:lpstr>
      <vt:lpstr>LAT jurisprudencija</vt:lpstr>
      <vt:lpstr>A.Paleckis v. Lietuvą, 2013.01.22</vt:lpstr>
      <vt:lpstr>Seminaruose nagrinėjamos bylos</vt:lpstr>
      <vt:lpstr>Bylos nagrinėjimo seminaruose metodika</vt:lpstr>
      <vt:lpstr>Teismų Sistema https://www.youtube.com/watch?v=EPWGdhgQlgk </vt:lpstr>
      <vt:lpstr>Teismų Sistema https://www.youtube.com/watch?v=SypVLrBMbCQ</vt:lpstr>
      <vt:lpstr>Teismų sistema</vt:lpstr>
      <vt:lpstr>Nuorodos seminarams</vt:lpstr>
      <vt:lpstr>Egzamino užduočių pavyzdys</vt:lpstr>
      <vt:lpstr>Vaizdo medžiaga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"Žodžio laisvė: viešojo kalbėjimo teisinės ribos"</dc:title>
  <dc:creator>Algimantas Sindeikis</dc:creator>
  <cp:lastModifiedBy>Algimantas Sindeikis</cp:lastModifiedBy>
  <cp:revision>168</cp:revision>
  <cp:lastPrinted>2018-09-04T08:30:04Z</cp:lastPrinted>
  <dcterms:created xsi:type="dcterms:W3CDTF">2013-02-16T11:20:08Z</dcterms:created>
  <dcterms:modified xsi:type="dcterms:W3CDTF">2020-09-08T10:52:01Z</dcterms:modified>
</cp:coreProperties>
</file>